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86" r:id="rId2"/>
    <p:sldId id="390" r:id="rId3"/>
    <p:sldId id="328" r:id="rId4"/>
    <p:sldId id="329" r:id="rId5"/>
    <p:sldId id="330" r:id="rId6"/>
    <p:sldId id="310" r:id="rId7"/>
    <p:sldId id="383" r:id="rId8"/>
    <p:sldId id="355" r:id="rId9"/>
    <p:sldId id="384" r:id="rId10"/>
    <p:sldId id="265" r:id="rId11"/>
    <p:sldId id="376" r:id="rId12"/>
    <p:sldId id="364" r:id="rId13"/>
    <p:sldId id="358" r:id="rId14"/>
    <p:sldId id="385" r:id="rId15"/>
    <p:sldId id="398" r:id="rId16"/>
    <p:sldId id="359" r:id="rId17"/>
    <p:sldId id="356" r:id="rId18"/>
    <p:sldId id="357" r:id="rId19"/>
    <p:sldId id="379" r:id="rId20"/>
    <p:sldId id="361" r:id="rId21"/>
    <p:sldId id="377" r:id="rId22"/>
    <p:sldId id="399" r:id="rId23"/>
    <p:sldId id="347" r:id="rId24"/>
    <p:sldId id="368" r:id="rId25"/>
    <p:sldId id="307" r:id="rId26"/>
    <p:sldId id="348" r:id="rId27"/>
    <p:sldId id="352" r:id="rId28"/>
    <p:sldId id="280" r:id="rId29"/>
    <p:sldId id="400" r:id="rId30"/>
    <p:sldId id="369" r:id="rId31"/>
    <p:sldId id="370" r:id="rId32"/>
    <p:sldId id="371" r:id="rId33"/>
    <p:sldId id="372" r:id="rId34"/>
    <p:sldId id="401" r:id="rId35"/>
    <p:sldId id="394" r:id="rId36"/>
    <p:sldId id="396" r:id="rId3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865"/>
    <a:srgbClr val="FFB689"/>
    <a:srgbClr val="C49ED6"/>
    <a:srgbClr val="D883FF"/>
    <a:srgbClr val="F1ABCA"/>
    <a:srgbClr val="A6C6E1"/>
    <a:srgbClr val="404040"/>
    <a:srgbClr val="D9A338"/>
    <a:srgbClr val="4472C4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89676" autoAdjust="0"/>
  </p:normalViewPr>
  <p:slideViewPr>
    <p:cSldViewPr snapToGrid="0">
      <p:cViewPr varScale="1">
        <p:scale>
          <a:sx n="100" d="100"/>
          <a:sy n="100" d="100"/>
        </p:scale>
        <p:origin x="1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Recommendation System 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Content-based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Recall@5</c:v>
                </c:pt>
                <c:pt idx="1">
                  <c:v>Recall@10</c:v>
                </c:pt>
                <c:pt idx="2">
                  <c:v>Recall@25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0.11799999999999999</c:v>
                </c:pt>
                <c:pt idx="1">
                  <c:v>0.20599999999999999</c:v>
                </c:pt>
                <c:pt idx="2">
                  <c:v>0.41199999999999998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C-F04C-A2D4-FE751023C1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Collaborative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Recall@5</c:v>
                </c:pt>
                <c:pt idx="1">
                  <c:v>Recall@10</c:v>
                </c:pt>
                <c:pt idx="2">
                  <c:v>Recall@25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0.56200000000000006</c:v>
                </c:pt>
                <c:pt idx="1">
                  <c:v>0.67400000000000004</c:v>
                </c:pt>
                <c:pt idx="2">
                  <c:v>0.80300000000000005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FC-F04C-A2D4-FE751023C1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Hybrid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Recall@5</c:v>
                </c:pt>
                <c:pt idx="1">
                  <c:v>Recall@10</c:v>
                </c:pt>
                <c:pt idx="2">
                  <c:v>Recall@25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0.57099999999999995</c:v>
                </c:pt>
                <c:pt idx="1">
                  <c:v>0.68600000000000005</c:v>
                </c:pt>
                <c:pt idx="2">
                  <c:v>0.80800000000000005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FC-F04C-A2D4-FE751023C1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455572847"/>
        <c:axId val="1455587407"/>
      </c:barChart>
      <c:catAx>
        <c:axId val="1455572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5587407"/>
        <c:crosses val="autoZero"/>
        <c:auto val="1"/>
        <c:lblAlgn val="ctr"/>
        <c:lblOffset val="100"/>
        <c:noMultiLvlLbl val="0"/>
      </c:catAx>
      <c:valAx>
        <c:axId val="145558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5572847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9T05:56:1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9T05:56:1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9T05:56:1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07F2-DCE7-9044-8D71-CACCCECF53CA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1D9D0-DB41-7B49-B0BA-AE0254C673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616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1560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501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236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0268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0697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676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7091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2339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95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423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69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8133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4478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631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3591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1D9D0-DB41-7B49-B0BA-AE0254C673FE}" type="slidenum">
              <a:rPr kumimoji="1" lang="en-US" altLang="en-US"/>
              <a:pPr lvl="0">
                <a:defRPr/>
              </a:pPr>
              <a:t>28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2663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7105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178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2371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3957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456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3037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463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2717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1D9D0-DB41-7B49-B0BA-AE0254C673FE}" type="slidenum">
              <a:rPr kumimoji="1" lang="en-US" altLang="en-US"/>
              <a:pPr lvl="0">
                <a:defRPr/>
              </a:pPr>
              <a:t>10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5352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1950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1D9D0-DB41-7B49-B0BA-AE0254C673FE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6333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1D9D0-DB41-7B49-B0BA-AE0254C673FE}" type="slidenum">
              <a:rPr kumimoji="1" lang="en-US" altLang="en-US"/>
              <a:pPr lvl="0">
                <a:defRPr/>
              </a:pPr>
              <a:t>14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14005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06CE5-5B02-673F-0A22-BAB03EBBA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173A28-91C8-5247-6FB2-B99AEB64F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ACBB7-58C6-1296-E483-F720B45F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BCB5E-AEAB-BD07-4204-C47194E6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9D13C-ED97-F0F9-5BC4-2CA6CB92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64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5ACE-AB8D-FA01-95E0-66DD18B9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8D50D-F908-A259-FFC7-0CC796139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15C26-007C-5BE1-26B9-9C85765F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E7CFA-B77F-E416-CAC1-DCEA7A17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844DF-B6CD-C24B-1229-B1E923F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250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CBD99D-4245-AABB-AA96-D4137BF3C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55EB8E-7431-3230-9BB0-8A07AF768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EBFDA-85E9-D308-8425-2B918B37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454E7C-3658-4795-7631-CE30E31F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CC418-F6A2-E509-8776-58CD036E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172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94A6-8B28-3B41-81F7-2D5C9FD1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331AA-583D-9574-4664-F4D0C47E3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207FD4-7128-1D1B-1D40-A6C0FCB3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AAD678-1F08-D5EF-CA66-B7A06E92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83130-FB07-2842-5F27-E4ED13FC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808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596BA-97C4-80F0-99ED-214A871E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0EBD7C-B6D6-F410-6AAF-08556B831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4EAC2-CD5A-D787-0FCC-57D22E11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C83C3F-180E-BCE7-9414-3491C8DA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DD4CF-AB3A-0416-CBA4-E971047A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604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7A265-21E7-58A2-DA4A-6A6C4E11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50646B-8D00-4ECC-04CB-7D612A696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1B4C81-6F82-21CE-C897-012CAEF7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5E38B-7785-7F2B-4548-C22286A7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D998F4-0B26-5F9F-1A8F-CB697A5D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D952CD-A241-096C-3C35-6D9BC73D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008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36472-67FA-CA5A-D5D9-78143B9B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77A104-236F-4BD5-67E1-F8CF601C7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90130A-FBC0-9540-A744-083A0951B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E3BE70-3158-99EB-87C7-C2C981424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88EDD1-DF54-908C-F543-E45E79982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033D09-F2F9-38E0-A26A-209D9E47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B87251-F327-6786-A8D1-AD635076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D02966-C4FC-4B2C-154C-266218F4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76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A1AF3-D4D1-776E-3F04-945FFF8F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156AC5-0082-CBD7-B092-FB59A599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BEB2CC-A71A-CD25-2C64-7052CE89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1033B-24E6-67B3-BC7D-A28E4BEF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336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50B3DA-CDB9-CD09-7396-8E3A9912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45EDF-298F-1264-11EC-AF8BEB7CA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92B069-31E4-5A4E-3BD0-E98F5C35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619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6BFF3-4B72-606A-6F13-2FF9DB40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74F21-18F8-F666-A131-C8CF2282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EAFA73-8F8D-6727-A395-E58E23D3A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F97D33-3A30-F499-AD66-C25F12BF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DC8EDD-6A97-3233-E4E3-C74324F6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821462-957E-4152-B120-F8B48794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623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9DFC5-52D9-6E21-DA2F-245B4039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E47500-D66F-02E9-7352-9BBCA7DFA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7AF724-B9EA-9008-E214-832C80F7F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72703C-2A47-02FD-2F39-1541B62F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C0B86E-B643-8BCF-0EA6-A40D027D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E1B9ED-1D12-7763-C294-C7BA3719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648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7EC184-AB34-CAF5-DB8B-14E380A8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03933-E17C-668E-952A-CEFF64EE5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BFDC3-9CEA-EBB1-CCD3-A4269C07E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64301-4A2C-CB45-B6FB-D82D239F9CB5}" type="datetimeFigureOut">
              <a:rPr kumimoji="1" lang="ko-Kore-KR" altLang="en-US" smtClean="0"/>
              <a:t>08/19/2022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5E834-478B-8BD0-2143-F1D9EA62B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197E8E-8D3C-3CF9-617C-74966BFA8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06FB5-45DF-4549-A816-2318C70EA05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691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7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62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7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 flipH="1">
            <a:off x="0" y="0"/>
            <a:ext cx="4461164" cy="6858000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6BC43-45F3-9B92-6258-E6A6B36617A5}"/>
              </a:ext>
            </a:extLst>
          </p:cNvPr>
          <p:cNvSpPr txBox="1"/>
          <p:nvPr/>
        </p:nvSpPr>
        <p:spPr>
          <a:xfrm>
            <a:off x="10754589" y="5187927"/>
            <a:ext cx="1117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66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 용</a:t>
            </a:r>
            <a:endParaRPr kumimoji="1" lang="en-US" altLang="ko-KR" sz="2000" b="1" spc="66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sz="20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이지안</a:t>
            </a:r>
            <a:endParaRPr kumimoji="1" lang="en-US" altLang="ko-KR" sz="20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정재형</a:t>
            </a:r>
            <a:endParaRPr kumimoji="1" lang="en-US" altLang="ko-KR" sz="20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sz="20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조해웅</a:t>
            </a:r>
            <a:endParaRPr kumimoji="1" lang="ko-Kore-KR" altLang="en-US" sz="20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BFE5A2-D839-3796-2532-0F749996436D}"/>
              </a:ext>
            </a:extLst>
          </p:cNvPr>
          <p:cNvSpPr/>
          <p:nvPr/>
        </p:nvSpPr>
        <p:spPr>
          <a:xfrm>
            <a:off x="406531" y="403928"/>
            <a:ext cx="3637435" cy="6050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D180E3-592F-22F2-24F1-46DB4D92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16" y="1815538"/>
            <a:ext cx="3026664" cy="133929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Picture 14" descr="page1image57158000">
            <a:extLst>
              <a:ext uri="{FF2B5EF4-FFF2-40B4-BE49-F238E27FC236}">
                <a16:creationId xmlns:a16="http://schemas.microsoft.com/office/drawing/2014/main" id="{1ED223ED-DCC3-9C87-8306-7B82EFB9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916" y="5785185"/>
            <a:ext cx="3026663" cy="29509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page1image57157792">
            <a:extLst>
              <a:ext uri="{FF2B5EF4-FFF2-40B4-BE49-F238E27FC236}">
                <a16:creationId xmlns:a16="http://schemas.microsoft.com/office/drawing/2014/main" id="{73F03995-D81E-49AD-13FE-6B359695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697" y="5187927"/>
            <a:ext cx="14351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75F2C33-F611-3B98-7119-1A0D4B8BDC65}"/>
              </a:ext>
            </a:extLst>
          </p:cNvPr>
          <p:cNvGrpSpPr/>
          <p:nvPr/>
        </p:nvGrpSpPr>
        <p:grpSpPr>
          <a:xfrm>
            <a:off x="4152063" y="272387"/>
            <a:ext cx="540000" cy="6327925"/>
            <a:chOff x="4016596" y="255454"/>
            <a:chExt cx="525524" cy="63279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A1D99-A655-9C9F-1CCC-B182FA9A7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6596" y="255454"/>
              <a:ext cx="259048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94CD02F4-AA4F-9720-4D47-918D89029565}"/>
                </a:ext>
              </a:extLst>
            </p:cNvPr>
            <p:cNvSpPr/>
            <p:nvPr/>
          </p:nvSpPr>
          <p:spPr>
            <a:xfrm>
              <a:off x="4146120" y="327454"/>
              <a:ext cx="39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D6BBBB0-E99B-67C4-0782-FD827F9FDD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6596" y="1981146"/>
              <a:ext cx="259048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5D995277-95E6-9DD7-1134-74D2ED973ED0}"/>
                </a:ext>
              </a:extLst>
            </p:cNvPr>
            <p:cNvSpPr/>
            <p:nvPr/>
          </p:nvSpPr>
          <p:spPr>
            <a:xfrm>
              <a:off x="4146120" y="2053146"/>
              <a:ext cx="39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6BB890A-C875-72EF-6992-FDB55A9A3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6596" y="1118300"/>
              <a:ext cx="259048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BFE1DF7A-5CD4-67C5-2483-5198DE2BB4B0}"/>
                </a:ext>
              </a:extLst>
            </p:cNvPr>
            <p:cNvSpPr/>
            <p:nvPr/>
          </p:nvSpPr>
          <p:spPr>
            <a:xfrm>
              <a:off x="4146120" y="1190300"/>
              <a:ext cx="39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CEFCDE9-BE2B-AC32-26B1-F7346672B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6596" y="3706838"/>
              <a:ext cx="259048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FD5FB0E-3995-B014-45C2-3CD5C1E17B87}"/>
                </a:ext>
              </a:extLst>
            </p:cNvPr>
            <p:cNvSpPr/>
            <p:nvPr/>
          </p:nvSpPr>
          <p:spPr>
            <a:xfrm>
              <a:off x="4146120" y="3778838"/>
              <a:ext cx="39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559FAA-E09C-4BD9-1869-6F1ED16EE5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6596" y="2843992"/>
              <a:ext cx="259048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293B3CE0-C4D3-F995-A38F-F8867F7DD3CB}"/>
                </a:ext>
              </a:extLst>
            </p:cNvPr>
            <p:cNvSpPr/>
            <p:nvPr/>
          </p:nvSpPr>
          <p:spPr>
            <a:xfrm>
              <a:off x="4146120" y="2915992"/>
              <a:ext cx="39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E2DFFD0-06EE-9919-23BB-313215E97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6596" y="4569684"/>
              <a:ext cx="259048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261C02DE-F099-CD2A-7485-F74FCC99BE03}"/>
                </a:ext>
              </a:extLst>
            </p:cNvPr>
            <p:cNvSpPr/>
            <p:nvPr/>
          </p:nvSpPr>
          <p:spPr>
            <a:xfrm>
              <a:off x="4146120" y="4641684"/>
              <a:ext cx="39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E37A9CA-DBB3-E482-E582-B498F235B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6596" y="5432530"/>
              <a:ext cx="259048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2DF79C5A-8734-9664-5A1E-478919B3D4C8}"/>
                </a:ext>
              </a:extLst>
            </p:cNvPr>
            <p:cNvSpPr/>
            <p:nvPr/>
          </p:nvSpPr>
          <p:spPr>
            <a:xfrm>
              <a:off x="4146120" y="5504530"/>
              <a:ext cx="39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867DCE1-920E-C2D7-C57B-409C054944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6596" y="6295379"/>
              <a:ext cx="259048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C848C20A-1715-B629-2040-EF691B85FB07}"/>
                </a:ext>
              </a:extLst>
            </p:cNvPr>
            <p:cNvSpPr/>
            <p:nvPr/>
          </p:nvSpPr>
          <p:spPr>
            <a:xfrm>
              <a:off x="4146120" y="6367379"/>
              <a:ext cx="39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8E7B8E-ED1F-1C11-298B-E9894663AF3C}"/>
              </a:ext>
            </a:extLst>
          </p:cNvPr>
          <p:cNvSpPr txBox="1"/>
          <p:nvPr/>
        </p:nvSpPr>
        <p:spPr>
          <a:xfrm>
            <a:off x="5034050" y="2131244"/>
            <a:ext cx="6751419" cy="707886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사용자 패턴 기반 추천 시스템</a:t>
            </a:r>
            <a:endParaRPr kumimoji="1" lang="ko-Kore-KR" altLang="en-US" sz="4000" b="1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48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570" t="5480" r="9010" b="4070"/>
          <a:stretch>
            <a:fillRect/>
          </a:stretch>
        </p:blipFill>
        <p:spPr>
          <a:xfrm>
            <a:off x="2109848" y="694764"/>
            <a:ext cx="8064480" cy="59154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345420" y="386558"/>
            <a:ext cx="551165" cy="551165"/>
          </a:xfrm>
          <a:prstGeom prst="rect">
            <a:avLst/>
          </a:prstGeom>
          <a:noFill/>
        </p:spPr>
      </p:pic>
      <p:sp>
        <p:nvSpPr>
          <p:cNvPr id="3" name="모서리가 둥근 직사각형 2"/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2000" b="1">
                <a:latin typeface="Gmarket Sans TTF Bold"/>
                <a:ea typeface="Gmarket Sans TTF Bold"/>
              </a:rPr>
              <a:t>W2V SOM</a:t>
            </a:r>
            <a:endParaRPr kumimoji="1" lang="ko-Kore-KR" altLang="en-US" sz="2000" b="1">
              <a:latin typeface="Gmarket Sans TTF Bold"/>
              <a:ea typeface="Gmarket Sans TTF Bold"/>
            </a:endParaRPr>
          </a:p>
        </p:txBody>
      </p:sp>
      <p:sp>
        <p:nvSpPr>
          <p:cNvPr id="14" name="모서리가 둥근 직사각형 58"/>
          <p:cNvSpPr/>
          <p:nvPr/>
        </p:nvSpPr>
        <p:spPr>
          <a:xfrm>
            <a:off x="5376000" y="297016"/>
            <a:ext cx="1440000" cy="397805"/>
          </a:xfrm>
          <a:prstGeom prst="roundRect">
            <a:avLst>
              <a:gd name="adj" fmla="val 16667"/>
            </a:avLst>
          </a:prstGeom>
          <a:solidFill>
            <a:srgbClr val="FFB68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1" i="0" u="none" strike="noStrike" kern="1200" cap="none" spc="0" normalizeH="0" baseline="0">
                <a:latin typeface="Gmarket Sans TTF Bold"/>
                <a:ea typeface="Gmarket Sans TTF Bold"/>
              </a:rPr>
              <a:t>순수 성인</a:t>
            </a:r>
          </a:p>
        </p:txBody>
      </p:sp>
      <p:sp>
        <p:nvSpPr>
          <p:cNvPr id="15" name="모서리가 둥근 직사각형 58"/>
          <p:cNvSpPr/>
          <p:nvPr/>
        </p:nvSpPr>
        <p:spPr>
          <a:xfrm>
            <a:off x="1901002" y="2224736"/>
            <a:ext cx="1440000" cy="397805"/>
          </a:xfrm>
          <a:prstGeom prst="roundRect">
            <a:avLst>
              <a:gd name="adj" fmla="val 16667"/>
            </a:avLst>
          </a:prstGeom>
          <a:solidFill>
            <a:srgbClr val="FFE76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판타지</a:t>
            </a:r>
            <a:r>
              <a:rPr kumimoji="1" lang="en-US" altLang="ko-KR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 </a:t>
            </a:r>
            <a:r>
              <a:rPr kumimoji="1" lang="ko-KR" altLang="en-US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성향</a:t>
            </a:r>
          </a:p>
        </p:txBody>
      </p:sp>
      <p:sp>
        <p:nvSpPr>
          <p:cNvPr id="16" name="모서리가 둥근 직사각형 58"/>
          <p:cNvSpPr/>
          <p:nvPr/>
        </p:nvSpPr>
        <p:spPr>
          <a:xfrm>
            <a:off x="921485" y="5724161"/>
            <a:ext cx="1440000" cy="397805"/>
          </a:xfrm>
          <a:prstGeom prst="roundRect">
            <a:avLst>
              <a:gd name="adj" fmla="val 16667"/>
            </a:avLst>
          </a:prstGeom>
          <a:solidFill>
            <a:srgbClr val="A0B4E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액션 성향</a:t>
            </a:r>
          </a:p>
        </p:txBody>
      </p:sp>
      <p:sp>
        <p:nvSpPr>
          <p:cNvPr id="17" name="모서리가 둥근 직사각형 58"/>
          <p:cNvSpPr/>
          <p:nvPr/>
        </p:nvSpPr>
        <p:spPr>
          <a:xfrm>
            <a:off x="9397338" y="1293833"/>
            <a:ext cx="1440000" cy="397805"/>
          </a:xfrm>
          <a:prstGeom prst="roundRect">
            <a:avLst>
              <a:gd name="adj" fmla="val 16667"/>
            </a:avLst>
          </a:prstGeom>
          <a:solidFill>
            <a:srgbClr val="C49DD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1" i="0" u="none" strike="noStrike" kern="1200" cap="none" spc="0" normalizeH="0" baseline="0" dirty="0" err="1">
                <a:latin typeface="Gmarket Sans TTF Bold"/>
                <a:ea typeface="Gmarket Sans TTF Bold"/>
              </a:rPr>
              <a:t>여성향</a:t>
            </a:r>
            <a:endParaRPr kumimoji="1" lang="ko-KR" altLang="en-US" sz="1700" b="1" i="0" u="none" strike="noStrike" kern="1200" cap="none" spc="0" normalizeH="0" baseline="0" dirty="0">
              <a:latin typeface="Gmarket Sans TTF Bold"/>
              <a:ea typeface="Gmarket Sans TTF Bold"/>
            </a:endParaRPr>
          </a:p>
        </p:txBody>
      </p:sp>
      <p:sp>
        <p:nvSpPr>
          <p:cNvPr id="18" name="모서리가 둥근 직사각형 58"/>
          <p:cNvSpPr/>
          <p:nvPr/>
        </p:nvSpPr>
        <p:spPr>
          <a:xfrm>
            <a:off x="9348596" y="5516866"/>
            <a:ext cx="1440000" cy="397805"/>
          </a:xfrm>
          <a:prstGeom prst="roundRect">
            <a:avLst>
              <a:gd name="adj" fmla="val 16667"/>
            </a:avLst>
          </a:prstGeom>
          <a:solidFill>
            <a:srgbClr val="69D8A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로맨틱 성향</a:t>
            </a:r>
          </a:p>
        </p:txBody>
      </p:sp>
      <p:sp>
        <p:nvSpPr>
          <p:cNvPr id="25" name="TextBox 31"/>
          <p:cNvSpPr txBox="1"/>
          <p:nvPr/>
        </p:nvSpPr>
        <p:spPr>
          <a:xfrm>
            <a:off x="483558" y="2682448"/>
            <a:ext cx="295530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 err="1">
                <a:latin typeface="Gmarket Sans TTF Medium"/>
                <a:ea typeface="Gmarket Sans TTF Medium"/>
              </a:rPr>
              <a:t>남성향</a:t>
            </a: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 판타지와 순정</a:t>
            </a:r>
            <a:r>
              <a:rPr kumimoji="1" lang="en-US" altLang="ko-KR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,</a:t>
            </a: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 성인 작품에</a:t>
            </a:r>
            <a:endParaRPr kumimoji="1" lang="en-US" altLang="ko-KR" sz="1300" b="1" i="0" u="none" strike="noStrike" kern="1200" cap="none" spc="0" normalizeH="0" baseline="0" dirty="0">
              <a:latin typeface="Gmarket Sans TTF Medium"/>
              <a:ea typeface="Gmarket Sans TTF Medium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관심이 많은 사용자 군집</a:t>
            </a:r>
          </a:p>
        </p:txBody>
      </p:sp>
      <p:sp>
        <p:nvSpPr>
          <p:cNvPr id="26" name="TextBox 31"/>
          <p:cNvSpPr txBox="1"/>
          <p:nvPr/>
        </p:nvSpPr>
        <p:spPr>
          <a:xfrm>
            <a:off x="6864693" y="274359"/>
            <a:ext cx="28691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성인 작품에만 많은 관심과 </a:t>
            </a:r>
            <a:endParaRPr kumimoji="1" lang="en-US" altLang="ko-KR" sz="1300" b="1" i="0" u="none" strike="noStrike" kern="1200" cap="none" spc="0" normalizeH="0" baseline="0" dirty="0">
              <a:latin typeface="Gmarket Sans TTF Medium"/>
              <a:ea typeface="Gmarket Sans TTF Medium"/>
            </a:endParaRP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소비가 있는 사용자 군집</a:t>
            </a:r>
          </a:p>
        </p:txBody>
      </p:sp>
      <p:sp>
        <p:nvSpPr>
          <p:cNvPr id="27" name="TextBox 31"/>
          <p:cNvSpPr txBox="1"/>
          <p:nvPr/>
        </p:nvSpPr>
        <p:spPr>
          <a:xfrm>
            <a:off x="9397338" y="788137"/>
            <a:ext cx="34087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 err="1">
                <a:latin typeface="Gmarket Sans TTF Medium"/>
                <a:ea typeface="Gmarket Sans TTF Medium"/>
              </a:rPr>
              <a:t>여성향</a:t>
            </a: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 로맨스와</a:t>
            </a:r>
            <a:r>
              <a:rPr kumimoji="1" lang="en-US" altLang="ko-KR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 </a:t>
            </a: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순정</a:t>
            </a:r>
            <a:r>
              <a:rPr kumimoji="1" lang="en-US" altLang="ko-KR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,</a:t>
            </a: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 성인 작품에 </a:t>
            </a:r>
            <a:endParaRPr kumimoji="1" lang="en-US" altLang="ko-KR" sz="1300" b="1" i="0" u="none" strike="noStrike" kern="1200" cap="none" spc="0" normalizeH="0" baseline="0" dirty="0">
              <a:latin typeface="Gmarket Sans TTF Medium"/>
              <a:ea typeface="Gmarket Sans TTF Medium"/>
            </a:endParaRP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관심이 많은 사용자 군집</a:t>
            </a:r>
          </a:p>
        </p:txBody>
      </p:sp>
      <p:sp>
        <p:nvSpPr>
          <p:cNvPr id="28" name="TextBox 31"/>
          <p:cNvSpPr txBox="1"/>
          <p:nvPr/>
        </p:nvSpPr>
        <p:spPr>
          <a:xfrm>
            <a:off x="9301992" y="5976313"/>
            <a:ext cx="297320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 err="1">
                <a:latin typeface="Gmarket Sans TTF Medium"/>
                <a:ea typeface="Gmarket Sans TTF Medium"/>
              </a:rPr>
              <a:t>여성향</a:t>
            </a: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 로맨스와 순정 작품에 </a:t>
            </a:r>
            <a:endParaRPr kumimoji="1" lang="en-US" altLang="ko-KR" sz="1300" b="1" i="0" u="none" strike="noStrike" kern="1200" cap="none" spc="0" normalizeH="0" baseline="0" dirty="0">
              <a:latin typeface="Gmarket Sans TTF Medium"/>
              <a:ea typeface="Gmarket Sans TTF Medium"/>
            </a:endParaRP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관심이 많은 사용자 군집</a:t>
            </a:r>
          </a:p>
        </p:txBody>
      </p:sp>
      <p:sp>
        <p:nvSpPr>
          <p:cNvPr id="29" name="TextBox 31"/>
          <p:cNvSpPr txBox="1"/>
          <p:nvPr/>
        </p:nvSpPr>
        <p:spPr>
          <a:xfrm>
            <a:off x="837496" y="6164484"/>
            <a:ext cx="356233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 err="1">
                <a:latin typeface="Gmarket Sans TTF Medium"/>
                <a:ea typeface="Gmarket Sans TTF Medium"/>
              </a:rPr>
              <a:t>남성향</a:t>
            </a: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 판타지와 액션</a:t>
            </a:r>
            <a:r>
              <a:rPr kumimoji="1" lang="en-US" altLang="ko-KR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,</a:t>
            </a: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 무협에</a:t>
            </a:r>
            <a:endParaRPr kumimoji="1" lang="en-US" altLang="ko-KR" sz="1300" b="1" i="0" u="none" strike="noStrike" kern="1200" cap="none" spc="0" normalizeH="0" baseline="0" dirty="0">
              <a:latin typeface="Gmarket Sans TTF Medium"/>
              <a:ea typeface="Gmarket Sans TTF Medium"/>
            </a:endParaRP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300" b="1" i="0" u="none" strike="noStrike" kern="1200" cap="none" spc="0" normalizeH="0" baseline="0" dirty="0">
                <a:latin typeface="Gmarket Sans TTF Medium"/>
                <a:ea typeface="Gmarket Sans TTF Medium"/>
              </a:rPr>
              <a:t>관심이 많은 사용자 군집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9F84D-9521-F78E-4B31-003A7C7A8B2C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RFM SOM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6F48F-B1D1-D369-9E03-75F942296941}"/>
              </a:ext>
            </a:extLst>
          </p:cNvPr>
          <p:cNvSpPr txBox="1"/>
          <p:nvPr/>
        </p:nvSpPr>
        <p:spPr>
          <a:xfrm>
            <a:off x="892832" y="1162694"/>
            <a:ext cx="1627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RFM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이란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?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594786-56E6-0A16-23BD-8E0B31A3EDB0}"/>
              </a:ext>
            </a:extLst>
          </p:cNvPr>
          <p:cNvSpPr txBox="1"/>
          <p:nvPr/>
        </p:nvSpPr>
        <p:spPr>
          <a:xfrm>
            <a:off x="2621002" y="1216554"/>
            <a:ext cx="7239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CRM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분석을 할 때 쓰이는 지표로서 아래와 같은 지표로 구성되어 진다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ko-Kore-KR" altLang="en-US" sz="150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88C5538-99F3-CC4A-F323-E5EE3A1AF94B}"/>
              </a:ext>
            </a:extLst>
          </p:cNvPr>
          <p:cNvSpPr/>
          <p:nvPr/>
        </p:nvSpPr>
        <p:spPr>
          <a:xfrm>
            <a:off x="975082" y="1670304"/>
            <a:ext cx="4706390" cy="13070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en-US" altLang="ko-KR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Recency : </a:t>
            </a:r>
            <a:r>
              <a:rPr kumimoji="1" lang="ko-KR" altLang="en-US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얼마나 최근에 구매하였는가</a:t>
            </a:r>
            <a:r>
              <a:rPr kumimoji="1" lang="en-US" altLang="ko-KR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?</a:t>
            </a:r>
          </a:p>
          <a:p>
            <a:pPr lvl="1"/>
            <a:endParaRPr kumimoji="1" lang="en-US" altLang="ko-KR" sz="1000" b="1" dirty="0">
              <a:solidFill>
                <a:srgbClr val="ED7D3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lvl="1"/>
            <a:r>
              <a:rPr kumimoji="1" lang="en-US" altLang="ko-Kore-KR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Frequency : </a:t>
            </a:r>
            <a:r>
              <a:rPr kumimoji="1" lang="ko-KR" altLang="en-US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얼마나 자주 구매했는가</a:t>
            </a:r>
            <a:r>
              <a:rPr kumimoji="1" lang="en-US" altLang="ko-Kore-KR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?</a:t>
            </a:r>
            <a:r>
              <a:rPr kumimoji="1" lang="ko-KR" altLang="en-US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endParaRPr kumimoji="1" lang="en-US" altLang="ko-KR" sz="1500" b="1" dirty="0">
              <a:solidFill>
                <a:srgbClr val="ED7D3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lvl="1"/>
            <a:endParaRPr kumimoji="1" lang="en-US" altLang="ko-KR" sz="1000" b="1" dirty="0">
              <a:solidFill>
                <a:srgbClr val="ED7D3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lvl="1"/>
            <a:r>
              <a:rPr kumimoji="1" lang="en-US" altLang="ko-KR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Momentary : </a:t>
            </a:r>
            <a:r>
              <a:rPr kumimoji="1" lang="ko-KR" altLang="en-US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얼마나 많이 지출하였는가</a:t>
            </a:r>
            <a:r>
              <a:rPr kumimoji="1" lang="en-US" altLang="ko-KR" sz="1500" b="1" dirty="0">
                <a:solidFill>
                  <a:srgbClr val="ED7D3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5A32D2-2A68-4A49-A76D-DA4D65EDC15F}"/>
              </a:ext>
            </a:extLst>
          </p:cNvPr>
          <p:cNvSpPr txBox="1"/>
          <p:nvPr/>
        </p:nvSpPr>
        <p:spPr>
          <a:xfrm>
            <a:off x="892832" y="3844868"/>
            <a:ext cx="3640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데이터 </a:t>
            </a:r>
            <a:r>
              <a:rPr kumimoji="1" lang="ko-KR" altLang="en-US" sz="2200" b="1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전처리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&amp;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모델 생성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D899F2-ED7B-BE35-063C-74700A0FAB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64" t="65559" r="4516" b="19096"/>
          <a:stretch/>
        </p:blipFill>
        <p:spPr>
          <a:xfrm>
            <a:off x="9956210" y="4865533"/>
            <a:ext cx="1996357" cy="7157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FF92E4-F351-E8E3-10EF-C723C7297729}"/>
              </a:ext>
            </a:extLst>
          </p:cNvPr>
          <p:cNvSpPr txBox="1"/>
          <p:nvPr/>
        </p:nvSpPr>
        <p:spPr>
          <a:xfrm>
            <a:off x="2432963" y="4428000"/>
            <a:ext cx="27483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유저별</a:t>
            </a:r>
            <a:r>
              <a:rPr lang="ko-KR" altLang="en-US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RFM </a:t>
            </a:r>
            <a:r>
              <a:rPr lang="ko-KR" altLang="en-US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점수 생성</a:t>
            </a:r>
            <a:endParaRPr lang="ko-Kore-KR" altLang="en-US" sz="15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E97785-D12B-83B8-73A0-E7EB64930A49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73" y="4764082"/>
            <a:ext cx="918632" cy="930992"/>
            <a:chOff x="1205445" y="2502723"/>
            <a:chExt cx="2332977" cy="236436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E9629DB-8C6E-D1C6-CDD5-EEB5C9576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5445" y="2502723"/>
              <a:ext cx="2332977" cy="233297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277449-D07F-C6AA-930F-BB6B2383D4D2}"/>
                </a:ext>
              </a:extLst>
            </p:cNvPr>
            <p:cNvSpPr txBox="1"/>
            <p:nvPr/>
          </p:nvSpPr>
          <p:spPr>
            <a:xfrm>
              <a:off x="1394479" y="4046373"/>
              <a:ext cx="1954904" cy="820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500" b="1" dirty="0">
                  <a:solidFill>
                    <a:srgbClr val="C0000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A </a:t>
              </a:r>
              <a:r>
                <a:rPr kumimoji="1" lang="ko-KR" altLang="en-US" sz="1500" b="1" dirty="0">
                  <a:solidFill>
                    <a:srgbClr val="C0000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유저</a:t>
              </a:r>
              <a:endParaRPr kumimoji="1" lang="ko-Kore-KR" altLang="en-US" sz="1500" b="1" dirty="0">
                <a:solidFill>
                  <a:srgbClr val="C0000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AFCFFC6-4E2A-6446-7C96-F83E259E8278}"/>
              </a:ext>
            </a:extLst>
          </p:cNvPr>
          <p:cNvCxnSpPr/>
          <p:nvPr/>
        </p:nvCxnSpPr>
        <p:spPr>
          <a:xfrm>
            <a:off x="2132479" y="5400000"/>
            <a:ext cx="48939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B7903C4-7281-6BAA-6853-4463CC7BBBB3}"/>
              </a:ext>
            </a:extLst>
          </p:cNvPr>
          <p:cNvSpPr/>
          <p:nvPr/>
        </p:nvSpPr>
        <p:spPr>
          <a:xfrm>
            <a:off x="2808948" y="4795112"/>
            <a:ext cx="1996356" cy="12961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R = Recency</a:t>
            </a:r>
          </a:p>
          <a:p>
            <a:endParaRPr kumimoji="1" lang="en-US" altLang="ko-KR" sz="10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r>
              <a:rPr kumimoji="1" lang="en-US" altLang="ko-Kore-KR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F = Frequency</a:t>
            </a:r>
            <a:endParaRPr kumimoji="1" lang="en-US" altLang="ko-KR" sz="15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endParaRPr kumimoji="1" lang="en-US" altLang="ko-KR" sz="10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r>
              <a:rPr kumimoji="1" lang="en-US" altLang="ko-KR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M = Momentary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182B40-ABD0-16CA-40B9-6609DD8DFB9D}"/>
              </a:ext>
            </a:extLst>
          </p:cNvPr>
          <p:cNvCxnSpPr/>
          <p:nvPr/>
        </p:nvCxnSpPr>
        <p:spPr>
          <a:xfrm>
            <a:off x="4948251" y="5400000"/>
            <a:ext cx="48939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92BF3E9-3A66-1B07-86FC-AFFF76642927}"/>
              </a:ext>
            </a:extLst>
          </p:cNvPr>
          <p:cNvSpPr/>
          <p:nvPr/>
        </p:nvSpPr>
        <p:spPr>
          <a:xfrm>
            <a:off x="5518223" y="5038946"/>
            <a:ext cx="1125021" cy="665925"/>
          </a:xfrm>
          <a:prstGeom prst="roundRect">
            <a:avLst/>
          </a:prstGeom>
          <a:solidFill>
            <a:srgbClr val="C89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5</a:t>
            </a:r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점</a:t>
            </a:r>
            <a:endParaRPr kumimoji="1" lang="en-US" altLang="ko-KR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algn="ctr"/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척도 변환</a:t>
            </a:r>
            <a:endParaRPr kumimoji="1" lang="en-US" altLang="ko-KR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4F64074-7282-692B-0151-1735001AC4E1}"/>
              </a:ext>
            </a:extLst>
          </p:cNvPr>
          <p:cNvCxnSpPr/>
          <p:nvPr/>
        </p:nvCxnSpPr>
        <p:spPr>
          <a:xfrm>
            <a:off x="6723819" y="5400000"/>
            <a:ext cx="48939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D49FBBD2-6FA1-D8F2-709C-1066D4687A3F}"/>
              </a:ext>
            </a:extLst>
          </p:cNvPr>
          <p:cNvSpPr/>
          <p:nvPr/>
        </p:nvSpPr>
        <p:spPr>
          <a:xfrm>
            <a:off x="975082" y="5790160"/>
            <a:ext cx="1081012" cy="39780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구매내역</a:t>
            </a:r>
            <a:endParaRPr kumimoji="1" lang="ko-Kore-KR" altLang="en-US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1CABFC-C546-3BF0-A558-7E37473AAE86}"/>
              </a:ext>
            </a:extLst>
          </p:cNvPr>
          <p:cNvCxnSpPr/>
          <p:nvPr/>
        </p:nvCxnSpPr>
        <p:spPr>
          <a:xfrm>
            <a:off x="9334987" y="5400000"/>
            <a:ext cx="48939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C0A53D4-D47D-33AD-F708-558220FF0B87}"/>
              </a:ext>
            </a:extLst>
          </p:cNvPr>
          <p:cNvSpPr txBox="1"/>
          <p:nvPr/>
        </p:nvSpPr>
        <p:spPr>
          <a:xfrm>
            <a:off x="6925564" y="4428000"/>
            <a:ext cx="27483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 set </a:t>
            </a:r>
            <a:r>
              <a:rPr lang="ko-KR" altLang="en-US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형태</a:t>
            </a:r>
            <a:endParaRPr lang="ko-Kore-KR" altLang="en-US" sz="15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9CF4E18-848A-EC57-1DD2-AF7A734783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35" t="64672" r="30105" b="12131"/>
          <a:stretch/>
        </p:blipFill>
        <p:spPr>
          <a:xfrm>
            <a:off x="7356163" y="4848529"/>
            <a:ext cx="1887128" cy="1158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FC1F867-A5FC-B09D-B17A-0C44E5D93172}"/>
              </a:ext>
            </a:extLst>
          </p:cNvPr>
          <p:cNvSpPr txBox="1"/>
          <p:nvPr/>
        </p:nvSpPr>
        <p:spPr>
          <a:xfrm>
            <a:off x="9616261" y="4428000"/>
            <a:ext cx="27483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SOM </a:t>
            </a:r>
            <a:r>
              <a:rPr lang="ko-KR" altLang="en-US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파라미터 선정</a:t>
            </a:r>
            <a:endParaRPr lang="ko-Kore-KR" altLang="en-US" sz="15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AC96E0-926F-3CB2-1148-9FCCC0EDF1C2}"/>
              </a:ext>
            </a:extLst>
          </p:cNvPr>
          <p:cNvSpPr txBox="1"/>
          <p:nvPr/>
        </p:nvSpPr>
        <p:spPr>
          <a:xfrm>
            <a:off x="9779150" y="5695074"/>
            <a:ext cx="23504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8x8</a:t>
            </a:r>
            <a:r>
              <a:rPr kumimoji="1" lang="ko-KR" altLang="en-US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</a:t>
            </a:r>
            <a:r>
              <a:rPr kumimoji="1" lang="ko-KR" altLang="en-US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sigma</a:t>
            </a:r>
            <a:r>
              <a:rPr kumimoji="1" lang="ko-KR" altLang="en-US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0.3</a:t>
            </a:r>
            <a:r>
              <a:rPr kumimoji="1" lang="ko-KR" altLang="en-US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</a:t>
            </a:r>
            <a:r>
              <a:rPr kumimoji="1" lang="ko-KR" altLang="en-US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3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lr</a:t>
            </a:r>
            <a:r>
              <a:rPr kumimoji="1" lang="ko-KR" altLang="en-US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0.3</a:t>
            </a:r>
          </a:p>
          <a:p>
            <a:pPr algn="ctr"/>
            <a:r>
              <a:rPr kumimoji="1" lang="en-US" altLang="ko-Kore-KR" sz="13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pca_init</a:t>
            </a:r>
            <a:r>
              <a:rPr kumimoji="1" lang="ko-KR" altLang="en-US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클러스터 </a:t>
            </a:r>
            <a:r>
              <a:rPr kumimoji="1" lang="en-US" altLang="ko-KR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8</a:t>
            </a:r>
            <a:r>
              <a:rPr kumimoji="1" lang="ko-KR" altLang="en-US" sz="13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선정</a:t>
            </a:r>
            <a:endParaRPr lang="ko-Kore-KR" altLang="en-US" sz="13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2C0A8-9F21-4498-F3F6-4A11789C21B2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E966F8E-CA80-3F0E-296C-CD6891A202AC}"/>
              </a:ext>
            </a:extLst>
          </p:cNvPr>
          <p:cNvGrpSpPr/>
          <p:nvPr/>
        </p:nvGrpSpPr>
        <p:grpSpPr>
          <a:xfrm>
            <a:off x="1021974" y="949548"/>
            <a:ext cx="10800000" cy="5760000"/>
            <a:chOff x="1161937" y="917046"/>
            <a:chExt cx="10809931" cy="57779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9455CD7-C016-325C-737A-7D38361C6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96"/>
            <a:stretch/>
          </p:blipFill>
          <p:spPr>
            <a:xfrm>
              <a:off x="1161937" y="937723"/>
              <a:ext cx="10809931" cy="57572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2B9D18A-8C8B-98BD-21D0-974E98791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1937" y="917046"/>
              <a:ext cx="3479800" cy="57150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RFM SOM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89EC2-EBB8-4C2F-4038-BF5C6507BB55}"/>
              </a:ext>
            </a:extLst>
          </p:cNvPr>
          <p:cNvSpPr txBox="1"/>
          <p:nvPr/>
        </p:nvSpPr>
        <p:spPr>
          <a:xfrm>
            <a:off x="892832" y="1100909"/>
            <a:ext cx="4474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RFM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기반 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SOM Clustering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결과</a:t>
            </a:r>
            <a:endParaRPr kumimoji="1" lang="en-US" altLang="ko-Kore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B03D3-918F-B5A0-7C67-CE48876B29EA}"/>
              </a:ext>
            </a:extLst>
          </p:cNvPr>
          <p:cNvSpPr txBox="1"/>
          <p:nvPr/>
        </p:nvSpPr>
        <p:spPr>
          <a:xfrm>
            <a:off x="6824868" y="1182486"/>
            <a:ext cx="810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7AE67-5787-FED5-266B-3C6A33082829}"/>
              </a:ext>
            </a:extLst>
          </p:cNvPr>
          <p:cNvSpPr txBox="1"/>
          <p:nvPr/>
        </p:nvSpPr>
        <p:spPr>
          <a:xfrm>
            <a:off x="6776259" y="2650024"/>
            <a:ext cx="909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500" b="1" dirty="0">
                <a:solidFill>
                  <a:srgbClr val="C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잠재고객</a:t>
            </a:r>
            <a:endParaRPr kumimoji="1" lang="en-US" altLang="ko-KR" sz="1500" b="1" dirty="0">
              <a:solidFill>
                <a:srgbClr val="C00000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FBBAD-AC39-CD1D-7972-D78DB9044210}"/>
              </a:ext>
            </a:extLst>
          </p:cNvPr>
          <p:cNvSpPr txBox="1"/>
          <p:nvPr/>
        </p:nvSpPr>
        <p:spPr>
          <a:xfrm>
            <a:off x="6775163" y="4109023"/>
            <a:ext cx="909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500" b="1" dirty="0">
                <a:solidFill>
                  <a:srgbClr val="C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잠재고객</a:t>
            </a:r>
            <a:endParaRPr kumimoji="1" lang="en-US" altLang="ko-KR" sz="1500" b="1" dirty="0">
              <a:solidFill>
                <a:srgbClr val="C00000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6AC00-3E45-A583-0E99-AC2F8324BA7A}"/>
              </a:ext>
            </a:extLst>
          </p:cNvPr>
          <p:cNvSpPr txBox="1"/>
          <p:nvPr/>
        </p:nvSpPr>
        <p:spPr>
          <a:xfrm>
            <a:off x="6775163" y="5426891"/>
            <a:ext cx="909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500" b="1" dirty="0">
                <a:solidFill>
                  <a:srgbClr val="C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일반고객</a:t>
            </a:r>
            <a:endParaRPr kumimoji="1" lang="en-US" altLang="ko-KR" sz="1500" b="1" dirty="0">
              <a:solidFill>
                <a:srgbClr val="C00000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44C38-4962-90B4-5F58-527897C27A0B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860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A1D3234-7A1B-3C33-4276-3AAA17A696FF}"/>
              </a:ext>
            </a:extLst>
          </p:cNvPr>
          <p:cNvGrpSpPr>
            <a:grpSpLocks/>
          </p:cNvGrpSpPr>
          <p:nvPr/>
        </p:nvGrpSpPr>
        <p:grpSpPr>
          <a:xfrm>
            <a:off x="306728" y="352860"/>
            <a:ext cx="11578544" cy="6322990"/>
            <a:chOff x="1619250" y="1875542"/>
            <a:chExt cx="8147050" cy="45955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5EFE9F2-ECFA-487A-24DC-35D30AE4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900" y="2320042"/>
              <a:ext cx="7772400" cy="415105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5A8CE0-99CB-DE20-0C69-2D43A9F0E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9250" y="1875542"/>
              <a:ext cx="2755900" cy="88900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RFM SOM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51A1C-60BF-6AEA-48DC-1730D2AC6A4E}"/>
              </a:ext>
            </a:extLst>
          </p:cNvPr>
          <p:cNvSpPr txBox="1"/>
          <p:nvPr/>
        </p:nvSpPr>
        <p:spPr>
          <a:xfrm>
            <a:off x="892832" y="1100909"/>
            <a:ext cx="4474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RFM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기반 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SOM Clustering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결과</a:t>
            </a:r>
            <a:endParaRPr kumimoji="1" lang="en-US" altLang="ko-Kore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B8F10-3452-F751-4C45-A874D319138C}"/>
              </a:ext>
            </a:extLst>
          </p:cNvPr>
          <p:cNvSpPr txBox="1"/>
          <p:nvPr/>
        </p:nvSpPr>
        <p:spPr>
          <a:xfrm>
            <a:off x="6775163" y="1208631"/>
            <a:ext cx="909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 </a:t>
            </a:r>
            <a:r>
              <a:rPr kumimoji="1" lang="ko-KR" altLang="en-US" sz="15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고객</a:t>
            </a:r>
            <a:endParaRPr kumimoji="1" lang="en-US" altLang="ko-KR" sz="1500" b="1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9F2AB-B3A5-A85C-A81B-3A0B3BAB8A55}"/>
              </a:ext>
            </a:extLst>
          </p:cNvPr>
          <p:cNvSpPr txBox="1"/>
          <p:nvPr/>
        </p:nvSpPr>
        <p:spPr>
          <a:xfrm>
            <a:off x="6776259" y="2650024"/>
            <a:ext cx="909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 </a:t>
            </a:r>
            <a:r>
              <a:rPr kumimoji="1" lang="ko-KR" altLang="en-US" sz="15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고객</a:t>
            </a:r>
            <a:endParaRPr kumimoji="1" lang="en-US" altLang="ko-KR" sz="1500" b="1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D1510-3862-DB88-A823-231D9DD57F24}"/>
              </a:ext>
            </a:extLst>
          </p:cNvPr>
          <p:cNvSpPr txBox="1"/>
          <p:nvPr/>
        </p:nvSpPr>
        <p:spPr>
          <a:xfrm>
            <a:off x="6775163" y="4083623"/>
            <a:ext cx="9094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5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특이고객</a:t>
            </a:r>
            <a:endParaRPr kumimoji="1" lang="en-US" altLang="ko-KR" sz="1500" b="1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kumimoji="1" lang="en-US" altLang="ko-KR" sz="1500" b="1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5C5966-A094-BB7F-2EED-F549F2844F76}"/>
              </a:ext>
            </a:extLst>
          </p:cNvPr>
          <p:cNvSpPr txBox="1"/>
          <p:nvPr/>
        </p:nvSpPr>
        <p:spPr>
          <a:xfrm>
            <a:off x="6775163" y="5426891"/>
            <a:ext cx="9094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RF </a:t>
            </a:r>
            <a:r>
              <a:rPr kumimoji="1" lang="ko-KR" altLang="en-US" sz="15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고객</a:t>
            </a:r>
            <a:endParaRPr kumimoji="1" lang="en-US" altLang="ko-KR" sz="1500" b="1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kumimoji="1" lang="en-US" altLang="ko-KR" sz="1500" b="1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E1D6B-6A65-C7F3-820D-F757A4873322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20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7BD175-F9D0-5826-2B1A-A838E175CC96}"/>
              </a:ext>
            </a:extLst>
          </p:cNvPr>
          <p:cNvCxnSpPr>
            <a:stCxn id="22" idx="1"/>
          </p:cNvCxnSpPr>
          <p:nvPr/>
        </p:nvCxnSpPr>
        <p:spPr>
          <a:xfrm>
            <a:off x="1040053" y="5826946"/>
            <a:ext cx="7399859" cy="692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24910" y="386558"/>
            <a:ext cx="551165" cy="551165"/>
          </a:xfrm>
          <a:prstGeom prst="rect">
            <a:avLst/>
          </a:prstGeom>
          <a:noFill/>
          <a:ln/>
        </p:spPr>
      </p:pic>
      <p:sp>
        <p:nvSpPr>
          <p:cNvPr id="16" name="모서리가 둥근 직사각형 2"/>
          <p:cNvSpPr/>
          <p:nvPr/>
        </p:nvSpPr>
        <p:spPr>
          <a:xfrm>
            <a:off x="359456" y="386900"/>
            <a:ext cx="2773488" cy="550823"/>
          </a:xfrm>
          <a:prstGeom prst="roundRect">
            <a:avLst>
              <a:gd name="adj" fmla="val 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Gmarket Sans TTF Bold"/>
                <a:ea typeface="Gmarket Sans TTF Bold"/>
              </a:rPr>
              <a:t>마케팅 전략 제안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5320" t="3400" r="-270" b="9250"/>
          <a:stretch>
            <a:fillRect/>
          </a:stretch>
        </p:blipFill>
        <p:spPr>
          <a:xfrm>
            <a:off x="1423686" y="1686825"/>
            <a:ext cx="2314676" cy="2755080"/>
          </a:xfrm>
          <a:custGeom>
            <a:avLst/>
            <a:gdLst>
              <a:gd name="connsiteX0" fmla="*/ 512478 w 2418229"/>
              <a:gd name="connsiteY0" fmla="*/ -140 h 2909892"/>
              <a:gd name="connsiteX1" fmla="*/ 87382 w 2418229"/>
              <a:gd name="connsiteY1" fmla="*/ 286636 h 2909892"/>
              <a:gd name="connsiteX2" fmla="*/ 87382 w 2418229"/>
              <a:gd name="connsiteY2" fmla="*/ 829465 h 2909892"/>
              <a:gd name="connsiteX3" fmla="*/ 481749 w 2418229"/>
              <a:gd name="connsiteY3" fmla="*/ 1075274 h 2909892"/>
              <a:gd name="connsiteX4" fmla="*/ 471505 w 2418229"/>
              <a:gd name="connsiteY4" fmla="*/ 1597617 h 2909892"/>
              <a:gd name="connsiteX5" fmla="*/ 314 w 2418229"/>
              <a:gd name="connsiteY5" fmla="*/ 1945847 h 2909892"/>
              <a:gd name="connsiteX6" fmla="*/ 82260 w 2418229"/>
              <a:gd name="connsiteY6" fmla="*/ 2621823 h 2909892"/>
              <a:gd name="connsiteX7" fmla="*/ 491992 w 2418229"/>
              <a:gd name="connsiteY7" fmla="*/ 2908599 h 2909892"/>
              <a:gd name="connsiteX8" fmla="*/ 1004157 w 2418229"/>
              <a:gd name="connsiteY8" fmla="*/ 2621823 h 2909892"/>
              <a:gd name="connsiteX9" fmla="*/ 1557295 w 2418229"/>
              <a:gd name="connsiteY9" fmla="*/ 2877874 h 2909892"/>
              <a:gd name="connsiteX10" fmla="*/ 2151406 w 2418229"/>
              <a:gd name="connsiteY10" fmla="*/ 2621823 h 2909892"/>
              <a:gd name="connsiteX11" fmla="*/ 2048974 w 2418229"/>
              <a:gd name="connsiteY11" fmla="*/ 2089236 h 2909892"/>
              <a:gd name="connsiteX12" fmla="*/ 2407487 w 2418229"/>
              <a:gd name="connsiteY12" fmla="*/ 1761491 h 2909892"/>
              <a:gd name="connsiteX13" fmla="*/ 2417733 w 2418229"/>
              <a:gd name="connsiteY13" fmla="*/ 952369 h 2909892"/>
              <a:gd name="connsiteX14" fmla="*/ 1511201 w 2418229"/>
              <a:gd name="connsiteY14" fmla="*/ 225184 h 2909892"/>
              <a:gd name="connsiteX15" fmla="*/ 512478 w 2418229"/>
              <a:gd name="connsiteY15" fmla="*/ -140 h 290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14677" h="2775674">
                <a:moveTo>
                  <a:pt x="471128" y="0"/>
                </a:moveTo>
                <a:lnTo>
                  <a:pt x="932016" y="278599"/>
                </a:lnTo>
                <a:lnTo>
                  <a:pt x="921774" y="846116"/>
                </a:lnTo>
                <a:lnTo>
                  <a:pt x="1413387" y="1104079"/>
                </a:lnTo>
                <a:lnTo>
                  <a:pt x="1843549" y="835798"/>
                </a:lnTo>
                <a:lnTo>
                  <a:pt x="2314678" y="1093760"/>
                </a:lnTo>
                <a:lnTo>
                  <a:pt x="2314678" y="1754144"/>
                </a:lnTo>
                <a:lnTo>
                  <a:pt x="2314678" y="1661277"/>
                </a:lnTo>
                <a:lnTo>
                  <a:pt x="1853790" y="1939877"/>
                </a:lnTo>
                <a:lnTo>
                  <a:pt x="1853790" y="2538350"/>
                </a:lnTo>
                <a:lnTo>
                  <a:pt x="1382661" y="2775674"/>
                </a:lnTo>
                <a:lnTo>
                  <a:pt x="921774" y="2486757"/>
                </a:lnTo>
                <a:lnTo>
                  <a:pt x="481371" y="2755038"/>
                </a:lnTo>
                <a:lnTo>
                  <a:pt x="0" y="2486757"/>
                </a:lnTo>
                <a:lnTo>
                  <a:pt x="0" y="1888284"/>
                </a:lnTo>
                <a:lnTo>
                  <a:pt x="471128" y="1692233"/>
                </a:lnTo>
                <a:lnTo>
                  <a:pt x="481371" y="1062805"/>
                </a:lnTo>
                <a:lnTo>
                  <a:pt x="10241" y="846116"/>
                </a:lnTo>
                <a:lnTo>
                  <a:pt x="20483" y="237325"/>
                </a:lnTo>
                <a:lnTo>
                  <a:pt x="471128" y="0"/>
                </a:lnTo>
                <a:close/>
              </a:path>
            </a:pathLst>
          </a:custGeom>
        </p:spPr>
      </p:pic>
      <p:sp>
        <p:nvSpPr>
          <p:cNvPr id="21" name="모서리가 둥근 직사각형 58"/>
          <p:cNvSpPr/>
          <p:nvPr/>
        </p:nvSpPr>
        <p:spPr>
          <a:xfrm>
            <a:off x="1189461" y="1214612"/>
            <a:ext cx="1440000" cy="397805"/>
          </a:xfrm>
          <a:prstGeom prst="roundRect">
            <a:avLst>
              <a:gd name="adj" fmla="val 16667"/>
            </a:avLst>
          </a:prstGeom>
          <a:solidFill>
            <a:srgbClr val="A0B4E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액션 성향</a:t>
            </a:r>
          </a:p>
        </p:txBody>
      </p:sp>
      <p:sp>
        <p:nvSpPr>
          <p:cNvPr id="26" name="타원 25"/>
          <p:cNvSpPr/>
          <p:nvPr/>
        </p:nvSpPr>
        <p:spPr>
          <a:xfrm>
            <a:off x="1331508" y="3494526"/>
            <a:ext cx="256048" cy="256048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300" b="1" i="0" u="none" strike="noStrike" kern="1200" cap="none" spc="0" normalizeH="0" baseline="0">
                <a:solidFill>
                  <a:schemeClr val="tx1"/>
                </a:solidFill>
                <a:latin typeface="Gmarket Sans TTF Bold"/>
                <a:ea typeface="Gmarket Sans TTF Bold"/>
              </a:rPr>
              <a:t>0</a:t>
            </a:r>
          </a:p>
        </p:txBody>
      </p:sp>
      <p:sp>
        <p:nvSpPr>
          <p:cNvPr id="27" name="타원 26"/>
          <p:cNvSpPr/>
          <p:nvPr/>
        </p:nvSpPr>
        <p:spPr>
          <a:xfrm>
            <a:off x="1781437" y="2648030"/>
            <a:ext cx="256048" cy="256048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300" b="1" i="0" u="none" strike="noStrike" kern="1200" cap="none" spc="0" normalizeH="0" baseline="0">
                <a:solidFill>
                  <a:schemeClr val="tx1"/>
                </a:solidFill>
                <a:latin typeface="Gmarket Sans TTF Bold"/>
                <a:ea typeface="Gmarket Sans TTF Bold"/>
              </a:rPr>
              <a:t>1</a:t>
            </a:r>
          </a:p>
        </p:txBody>
      </p:sp>
      <p:sp>
        <p:nvSpPr>
          <p:cNvPr id="28" name="타원 27"/>
          <p:cNvSpPr/>
          <p:nvPr/>
        </p:nvSpPr>
        <p:spPr>
          <a:xfrm>
            <a:off x="1299348" y="1813415"/>
            <a:ext cx="256048" cy="256048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300" b="1" i="0" u="none" strike="noStrike" kern="1200" cap="none" spc="0" normalizeH="0" baseline="0">
                <a:solidFill>
                  <a:schemeClr val="tx1"/>
                </a:solidFill>
                <a:latin typeface="Gmarket Sans TTF Bold"/>
                <a:ea typeface="Gmarket Sans TTF Bold"/>
              </a:rPr>
              <a:t>2</a:t>
            </a:r>
          </a:p>
        </p:txBody>
      </p:sp>
      <p:sp>
        <p:nvSpPr>
          <p:cNvPr id="29" name="타원 28"/>
          <p:cNvSpPr/>
          <p:nvPr/>
        </p:nvSpPr>
        <p:spPr>
          <a:xfrm>
            <a:off x="2273766" y="3484284"/>
            <a:ext cx="256048" cy="256048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300" b="1" i="0" u="none" strike="noStrike" kern="1200" cap="none" spc="0" normalizeH="0" baseline="0">
                <a:solidFill>
                  <a:schemeClr val="tx1"/>
                </a:solidFill>
                <a:latin typeface="Gmarket Sans TTF Bold"/>
                <a:ea typeface="Gmarket Sans TTF Bold"/>
              </a:rPr>
              <a:t>5</a:t>
            </a:r>
          </a:p>
        </p:txBody>
      </p:sp>
      <p:sp>
        <p:nvSpPr>
          <p:cNvPr id="30" name="타원 29"/>
          <p:cNvSpPr/>
          <p:nvPr/>
        </p:nvSpPr>
        <p:spPr>
          <a:xfrm>
            <a:off x="2662242" y="2635637"/>
            <a:ext cx="256048" cy="256048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300" b="1" i="0" u="none" strike="noStrike" kern="1200" cap="none" spc="0" normalizeH="0" baseline="0">
                <a:solidFill>
                  <a:schemeClr val="tx1"/>
                </a:solidFill>
                <a:latin typeface="Gmarket Sans TTF Bold"/>
                <a:ea typeface="Gmarket Sans TTF Bold"/>
              </a:rPr>
              <a:t>6</a:t>
            </a:r>
          </a:p>
        </p:txBody>
      </p:sp>
      <p:cxnSp>
        <p:nvCxnSpPr>
          <p:cNvPr id="32" name="꺾인 연결선[E] 31"/>
          <p:cNvCxnSpPr>
            <a:cxnSpLocks/>
          </p:cNvCxnSpPr>
          <p:nvPr/>
        </p:nvCxnSpPr>
        <p:spPr>
          <a:xfrm rot="5400000" flipH="1" flipV="1">
            <a:off x="2720126" y="1975933"/>
            <a:ext cx="428728" cy="1020505"/>
          </a:xfrm>
          <a:prstGeom prst="bentConnector2">
            <a:avLst/>
          </a:prstGeom>
          <a:ln w="127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739D76-6D2B-59DD-86C4-E300A23F76C8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CCF143AB-9FF6-53C2-D1E3-1A6A137D74AD}"/>
              </a:ext>
            </a:extLst>
          </p:cNvPr>
          <p:cNvSpPr txBox="1"/>
          <p:nvPr/>
        </p:nvSpPr>
        <p:spPr>
          <a:xfrm>
            <a:off x="4552596" y="1461126"/>
            <a:ext cx="52215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야간시간대 무협을 자주 보는 군집에 할당되었다</a:t>
            </a:r>
            <a:r>
              <a:rPr kumimoji="1" lang="en-US" altLang="ko-KR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6676B0-E082-204A-E0CE-176FCF3AD6CA}"/>
              </a:ext>
            </a:extLst>
          </p:cNvPr>
          <p:cNvSpPr/>
          <p:nvPr/>
        </p:nvSpPr>
        <p:spPr>
          <a:xfrm>
            <a:off x="6311126" y="1953838"/>
            <a:ext cx="1666267" cy="68491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COUPON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17F555A-11D7-EB5B-B5CD-47AD0DD35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620" y="1813415"/>
            <a:ext cx="890506" cy="89050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19CA77A-6F25-E9D5-841A-60A30C7AE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307" y="3454597"/>
            <a:ext cx="820292" cy="82029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6F4A19C-2E57-0DC4-C8A0-B7F16FED8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620" y="4333140"/>
            <a:ext cx="820292" cy="82029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05C4209-572C-335D-DD86-0CF4C9033640}"/>
              </a:ext>
            </a:extLst>
          </p:cNvPr>
          <p:cNvSpPr/>
          <p:nvPr/>
        </p:nvSpPr>
        <p:spPr>
          <a:xfrm>
            <a:off x="6347507" y="3526974"/>
            <a:ext cx="1534886" cy="6309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COUPON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ACE9B-89C8-8891-DC90-A783CAB5FB59}"/>
              </a:ext>
            </a:extLst>
          </p:cNvPr>
          <p:cNvSpPr/>
          <p:nvPr/>
        </p:nvSpPr>
        <p:spPr>
          <a:xfrm>
            <a:off x="6360411" y="4419902"/>
            <a:ext cx="1534886" cy="6309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COUPON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17527-02CA-2B82-DC86-24A1A7E755ED}"/>
              </a:ext>
            </a:extLst>
          </p:cNvPr>
          <p:cNvGrpSpPr>
            <a:grpSpLocks noChangeAspect="1"/>
          </p:cNvGrpSpPr>
          <p:nvPr/>
        </p:nvGrpSpPr>
        <p:grpSpPr>
          <a:xfrm>
            <a:off x="3495033" y="1590346"/>
            <a:ext cx="918632" cy="930992"/>
            <a:chOff x="1205445" y="2502723"/>
            <a:chExt cx="2332977" cy="23643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F38626-7A94-96F7-C728-CA778DA8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5445" y="2502723"/>
              <a:ext cx="2332977" cy="233297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45A5D8-86D9-AAF2-43C4-FBA1A381FA60}"/>
                </a:ext>
              </a:extLst>
            </p:cNvPr>
            <p:cNvSpPr txBox="1"/>
            <p:nvPr/>
          </p:nvSpPr>
          <p:spPr>
            <a:xfrm>
              <a:off x="1669271" y="4046373"/>
              <a:ext cx="1405317" cy="820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solidFill>
                    <a:srgbClr val="C0000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유저</a:t>
              </a:r>
              <a:endParaRPr kumimoji="1" lang="ko-Kore-KR" altLang="en-US" sz="1500" b="1" dirty="0">
                <a:solidFill>
                  <a:srgbClr val="C0000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  <p:sp>
        <p:nvSpPr>
          <p:cNvPr id="6" name="모서리가 둥근 직사각형 58">
            <a:extLst>
              <a:ext uri="{FF2B5EF4-FFF2-40B4-BE49-F238E27FC236}">
                <a16:creationId xmlns:a16="http://schemas.microsoft.com/office/drawing/2014/main" id="{8FF8F7E9-DED5-7ABB-5CB6-E1F7D7820FFD}"/>
              </a:ext>
            </a:extLst>
          </p:cNvPr>
          <p:cNvSpPr/>
          <p:nvPr/>
        </p:nvSpPr>
        <p:spPr>
          <a:xfrm>
            <a:off x="4438022" y="1015709"/>
            <a:ext cx="1761609" cy="397805"/>
          </a:xfrm>
          <a:prstGeom prst="roundRect">
            <a:avLst>
              <a:gd name="adj" fmla="val 16667"/>
            </a:avLst>
          </a:prstGeom>
          <a:solidFill>
            <a:srgbClr val="A0B4E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1</a:t>
            </a:r>
            <a:r>
              <a:rPr kumimoji="1" lang="ko-KR" altLang="en-US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번 군집 유저</a:t>
            </a: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F060526-B346-410B-F541-0ED398C8065C}"/>
              </a:ext>
            </a:extLst>
          </p:cNvPr>
          <p:cNvSpPr txBox="1"/>
          <p:nvPr/>
        </p:nvSpPr>
        <p:spPr>
          <a:xfrm>
            <a:off x="8091324" y="2302833"/>
            <a:ext cx="24970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야간시간</a:t>
            </a:r>
            <a:r>
              <a:rPr kumimoji="1" lang="ko-KR" altLang="en-US" sz="1500" b="1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에</a:t>
            </a:r>
            <a:r>
              <a:rPr kumimoji="1" lang="ko-KR" altLang="en-US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 무협 쿠폰 제공</a:t>
            </a:r>
            <a:endParaRPr kumimoji="1" lang="en-US" altLang="ko-KR" sz="1500" b="1" i="0" u="none" strike="noStrike" kern="1200" cap="none" spc="0" normalizeH="0" baseline="0" dirty="0">
              <a:solidFill>
                <a:srgbClr val="000000"/>
              </a:solidFill>
              <a:latin typeface="Gmarket Sans TTF Medium"/>
              <a:ea typeface="Gmarket Sans TTF Medium"/>
            </a:endParaRPr>
          </a:p>
        </p:txBody>
      </p:sp>
      <p:sp>
        <p:nvSpPr>
          <p:cNvPr id="9" name="모서리가 둥근 직사각형 58">
            <a:extLst>
              <a:ext uri="{FF2B5EF4-FFF2-40B4-BE49-F238E27FC236}">
                <a16:creationId xmlns:a16="http://schemas.microsoft.com/office/drawing/2014/main" id="{4CE65DF6-FE6D-6927-725F-FD3B2CC7D337}"/>
              </a:ext>
            </a:extLst>
          </p:cNvPr>
          <p:cNvSpPr/>
          <p:nvPr/>
        </p:nvSpPr>
        <p:spPr>
          <a:xfrm>
            <a:off x="4650618" y="2918556"/>
            <a:ext cx="4309268" cy="397805"/>
          </a:xfrm>
          <a:prstGeom prst="roundRect">
            <a:avLst>
              <a:gd name="adj" fmla="val 16667"/>
            </a:avLst>
          </a:prstGeom>
          <a:solidFill>
            <a:srgbClr val="A0B4E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1</a:t>
            </a:r>
            <a:r>
              <a:rPr kumimoji="1" lang="ko-KR" altLang="en-US" sz="1700" b="1" i="0" u="none" strike="noStrike" kern="1200" cap="none" spc="0" normalizeH="0" baseline="0" dirty="0">
                <a:latin typeface="Gmarket Sans TTF Bold"/>
                <a:ea typeface="Gmarket Sans TTF Bold"/>
              </a:rPr>
              <a:t>번 군집과 유사한 군집</a:t>
            </a:r>
            <a:r>
              <a:rPr kumimoji="1" lang="en-US" altLang="ko-KR" sz="1700" b="1" dirty="0">
                <a:latin typeface="Gmarket Sans TTF Bold"/>
                <a:ea typeface="Gmarket Sans TTF Bold"/>
              </a:rPr>
              <a:t> – </a:t>
            </a:r>
            <a:r>
              <a:rPr kumimoji="1" lang="ko-KR" altLang="en-US" sz="1700" b="1" dirty="0">
                <a:latin typeface="Gmarket Sans TTF Bold"/>
                <a:ea typeface="Gmarket Sans TTF Bold"/>
              </a:rPr>
              <a:t>무협</a:t>
            </a:r>
            <a:r>
              <a:rPr kumimoji="1" lang="en-US" altLang="ko-KR" sz="1700" b="1" dirty="0">
                <a:latin typeface="Gmarket Sans TTF Bold"/>
                <a:ea typeface="Gmarket Sans TTF Bold"/>
              </a:rPr>
              <a:t>, </a:t>
            </a:r>
            <a:r>
              <a:rPr kumimoji="1" lang="ko-KR" altLang="en-US" sz="1700" b="1" dirty="0">
                <a:latin typeface="Gmarket Sans TTF Bold"/>
                <a:ea typeface="Gmarket Sans TTF Bold"/>
              </a:rPr>
              <a:t>판타지</a:t>
            </a:r>
            <a:r>
              <a:rPr kumimoji="1" lang="en-US" altLang="ko-KR" sz="1700" b="1" dirty="0">
                <a:latin typeface="Gmarket Sans TTF Bold"/>
                <a:ea typeface="Gmarket Sans TTF Bold"/>
              </a:rPr>
              <a:t>, </a:t>
            </a:r>
            <a:r>
              <a:rPr kumimoji="1" lang="ko-KR" altLang="en-US" sz="1700" b="1" dirty="0">
                <a:latin typeface="Gmarket Sans TTF Bold"/>
                <a:ea typeface="Gmarket Sans TTF Bold"/>
              </a:rPr>
              <a:t>액션</a:t>
            </a:r>
            <a:endParaRPr kumimoji="1" lang="ko-KR" altLang="en-US" sz="1700" b="1" i="0" u="none" strike="noStrike" kern="1200" cap="none" spc="0" normalizeH="0" baseline="0" dirty="0">
              <a:latin typeface="Gmarket Sans TTF Bold"/>
              <a:ea typeface="Gmarket Sans TTF Bold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45534C64-CB10-B3DB-2276-2138570DC075}"/>
              </a:ext>
            </a:extLst>
          </p:cNvPr>
          <p:cNvSpPr txBox="1"/>
          <p:nvPr/>
        </p:nvSpPr>
        <p:spPr>
          <a:xfrm>
            <a:off x="8091324" y="3866885"/>
            <a:ext cx="38781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유사한 군집에 해당하는 판타지</a:t>
            </a:r>
            <a:r>
              <a:rPr kumimoji="1" lang="en-US" altLang="ko-KR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,</a:t>
            </a:r>
            <a:r>
              <a:rPr kumimoji="1" lang="ko-KR" altLang="en-US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 액션 그룹의 쿠폰 또한 같이 제공</a:t>
            </a:r>
            <a:r>
              <a:rPr kumimoji="1" lang="en-US" altLang="ko-KR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.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9D44F32-5EB1-E4E0-2290-737E723F5ACB}"/>
              </a:ext>
            </a:extLst>
          </p:cNvPr>
          <p:cNvSpPr/>
          <p:nvPr/>
        </p:nvSpPr>
        <p:spPr>
          <a:xfrm rot="5400000">
            <a:off x="2478015" y="3858144"/>
            <a:ext cx="3012245" cy="3625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1091EFED-BB28-D833-A073-E442EC3E76A1}"/>
              </a:ext>
            </a:extLst>
          </p:cNvPr>
          <p:cNvSpPr/>
          <p:nvPr/>
        </p:nvSpPr>
        <p:spPr>
          <a:xfrm>
            <a:off x="3240876" y="5545549"/>
            <a:ext cx="1622189" cy="586723"/>
          </a:xfrm>
          <a:prstGeom prst="roundRect">
            <a:avLst>
              <a:gd name="adj" fmla="val 0"/>
            </a:avLst>
          </a:prstGeom>
          <a:solidFill>
            <a:srgbClr val="60A0C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일반고객</a:t>
            </a:r>
            <a:endParaRPr kumimoji="1" lang="en-US" altLang="ko-Kore-KR" sz="15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9" name="모서리가 둥근 직사각형 13">
            <a:extLst>
              <a:ext uri="{FF2B5EF4-FFF2-40B4-BE49-F238E27FC236}">
                <a16:creationId xmlns:a16="http://schemas.microsoft.com/office/drawing/2014/main" id="{204A460C-087E-D405-B057-083125F92C62}"/>
              </a:ext>
            </a:extLst>
          </p:cNvPr>
          <p:cNvSpPr/>
          <p:nvPr/>
        </p:nvSpPr>
        <p:spPr>
          <a:xfrm>
            <a:off x="6994762" y="5533582"/>
            <a:ext cx="1622189" cy="586723"/>
          </a:xfrm>
          <a:prstGeom prst="roundRect">
            <a:avLst>
              <a:gd name="adj" fmla="val 0"/>
            </a:avLst>
          </a:prstGeom>
          <a:solidFill>
            <a:srgbClr val="A9817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잠재고객</a:t>
            </a:r>
            <a:endParaRPr kumimoji="1" lang="en-US" altLang="ko-Kore-KR" sz="15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2" name="모서리가 둥근 직사각형 14">
            <a:extLst>
              <a:ext uri="{FF2B5EF4-FFF2-40B4-BE49-F238E27FC236}">
                <a16:creationId xmlns:a16="http://schemas.microsoft.com/office/drawing/2014/main" id="{B1AD4BBD-5021-0871-78BC-B34DC516779A}"/>
              </a:ext>
            </a:extLst>
          </p:cNvPr>
          <p:cNvSpPr/>
          <p:nvPr/>
        </p:nvSpPr>
        <p:spPr>
          <a:xfrm>
            <a:off x="1040053" y="5533584"/>
            <a:ext cx="1622189" cy="586723"/>
          </a:xfrm>
          <a:prstGeom prst="roundRect">
            <a:avLst>
              <a:gd name="adj" fmla="val 0"/>
            </a:avLst>
          </a:prstGeom>
          <a:solidFill>
            <a:srgbClr val="E79BD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VIP</a:t>
            </a:r>
          </a:p>
        </p:txBody>
      </p:sp>
      <p:sp>
        <p:nvSpPr>
          <p:cNvPr id="23" name="모서리가 둥근 직사각형 15">
            <a:extLst>
              <a:ext uri="{FF2B5EF4-FFF2-40B4-BE49-F238E27FC236}">
                <a16:creationId xmlns:a16="http://schemas.microsoft.com/office/drawing/2014/main" id="{C4F80FBF-ECF5-58CB-0A1C-3FD153EC19BF}"/>
              </a:ext>
            </a:extLst>
          </p:cNvPr>
          <p:cNvSpPr/>
          <p:nvPr/>
        </p:nvSpPr>
        <p:spPr>
          <a:xfrm>
            <a:off x="5327969" y="5533583"/>
            <a:ext cx="1622189" cy="586723"/>
          </a:xfrm>
          <a:prstGeom prst="roundRect">
            <a:avLst>
              <a:gd name="adj" fmla="val 0"/>
            </a:avLst>
          </a:prstGeom>
          <a:solidFill>
            <a:srgbClr val="A1A1A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잠재고객</a:t>
            </a:r>
            <a:endParaRPr kumimoji="1" lang="en-US" altLang="ko-Kore-KR" sz="15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C58FCF07-E16A-A9FD-3419-6489CBAC7DFD}"/>
              </a:ext>
            </a:extLst>
          </p:cNvPr>
          <p:cNvSpPr txBox="1"/>
          <p:nvPr/>
        </p:nvSpPr>
        <p:spPr>
          <a:xfrm>
            <a:off x="995403" y="6165506"/>
            <a:ext cx="87787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고객의 소비 성향에 따라 쿠폰을 주는 양을 결정해서</a:t>
            </a:r>
            <a:r>
              <a:rPr kumimoji="1" lang="en-US" altLang="ko-KR" sz="1500" b="1" i="0" u="none" strike="noStrike" kern="1200" cap="none" spc="0" normalizeH="0" baseline="0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,</a:t>
            </a: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500" b="1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잠재고객에게 쿠폰을 많이 주는 방법으로 잠재고객을 일반</a:t>
            </a:r>
            <a:r>
              <a:rPr kumimoji="1" lang="en-US" altLang="ko-KR" sz="1500" b="1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/VIP </a:t>
            </a:r>
            <a:r>
              <a:rPr kumimoji="1" lang="ko-KR" altLang="en-US" sz="1500" b="1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고객으로 확대하는 전략을 취함</a:t>
            </a:r>
            <a:r>
              <a:rPr kumimoji="1" lang="en-US" altLang="ko-KR" sz="1500" b="1" dirty="0">
                <a:solidFill>
                  <a:srgbClr val="000000"/>
                </a:solidFill>
                <a:latin typeface="Gmarket Sans TTF Medium"/>
                <a:ea typeface="Gmarket Sans TTF Medium"/>
              </a:rPr>
              <a:t>.</a:t>
            </a:r>
            <a:endParaRPr kumimoji="1" lang="en-US" altLang="ko-KR" sz="1500" b="1" i="0" u="none" strike="noStrike" kern="1200" cap="none" spc="0" normalizeH="0" baseline="0" dirty="0">
              <a:solidFill>
                <a:srgbClr val="000000"/>
              </a:solidFill>
              <a:latin typeface="Gmarket Sans TTF Medium"/>
              <a:ea typeface="Gmarket Sans TTF Medium"/>
            </a:endParaRPr>
          </a:p>
        </p:txBody>
      </p:sp>
      <p:sp>
        <p:nvSpPr>
          <p:cNvPr id="25" name="모서리가 둥근 직사각형 58">
            <a:extLst>
              <a:ext uri="{FF2B5EF4-FFF2-40B4-BE49-F238E27FC236}">
                <a16:creationId xmlns:a16="http://schemas.microsoft.com/office/drawing/2014/main" id="{D2D1BAB1-7847-3126-257C-6DBAB6A39C7E}"/>
              </a:ext>
            </a:extLst>
          </p:cNvPr>
          <p:cNvSpPr/>
          <p:nvPr/>
        </p:nvSpPr>
        <p:spPr>
          <a:xfrm>
            <a:off x="1053958" y="5050813"/>
            <a:ext cx="1370279" cy="397805"/>
          </a:xfrm>
          <a:prstGeom prst="roundRect">
            <a:avLst>
              <a:gd name="adj" fmla="val 16667"/>
            </a:avLst>
          </a:prstGeom>
          <a:solidFill>
            <a:srgbClr val="A0B4E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1">
                <a:latin typeface="Gmarket Sans TTF Bold"/>
                <a:ea typeface="Gmarket Sans TTF Bold"/>
              </a:rPr>
              <a:t>RFM </a:t>
            </a:r>
            <a:r>
              <a:rPr kumimoji="1" lang="ko-KR" altLang="en-US" sz="1700" b="1" dirty="0">
                <a:latin typeface="Gmarket Sans TTF Bold"/>
                <a:ea typeface="Gmarket Sans TTF Bold"/>
              </a:rPr>
              <a:t>군집</a:t>
            </a:r>
            <a:endParaRPr kumimoji="1" lang="ko-KR" altLang="en-US" sz="1700" b="1" i="0" u="none" strike="noStrike" kern="1200" cap="none" spc="0" normalizeH="0" baseline="0" dirty="0">
              <a:latin typeface="Gmarket Sans TTF Bold"/>
              <a:ea typeface="Gmarket Sans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43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BDD2E0-BBAA-CD3B-2B5E-859D3FDC27A8}"/>
              </a:ext>
            </a:extLst>
          </p:cNvPr>
          <p:cNvSpPr/>
          <p:nvPr/>
        </p:nvSpPr>
        <p:spPr>
          <a:xfrm flipH="1" flipV="1">
            <a:off x="0" y="0"/>
            <a:ext cx="12192000" cy="2116454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B766B-C09B-A22C-561B-2BBFA7528B61}"/>
              </a:ext>
            </a:extLst>
          </p:cNvPr>
          <p:cNvSpPr txBox="1"/>
          <p:nvPr/>
        </p:nvSpPr>
        <p:spPr>
          <a:xfrm>
            <a:off x="356620" y="560387"/>
            <a:ext cx="351410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50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Contents</a:t>
            </a:r>
            <a:endParaRPr kumimoji="1" lang="ko-Kore-KR" altLang="en-US" sz="50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315FCA3-33A9-2619-20F4-F886C630D0D6}"/>
              </a:ext>
            </a:extLst>
          </p:cNvPr>
          <p:cNvGrpSpPr/>
          <p:nvPr/>
        </p:nvGrpSpPr>
        <p:grpSpPr>
          <a:xfrm>
            <a:off x="343574" y="1949706"/>
            <a:ext cx="11505004" cy="543815"/>
            <a:chOff x="229274" y="1949706"/>
            <a:chExt cx="11505004" cy="54381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963F446-FB4F-BD9C-D1CB-20FD95145F65}"/>
                </a:ext>
              </a:extLst>
            </p:cNvPr>
            <p:cNvGrpSpPr/>
            <p:nvPr/>
          </p:nvGrpSpPr>
          <p:grpSpPr>
            <a:xfrm rot="16200000">
              <a:off x="3123237" y="-944257"/>
              <a:ext cx="540000" cy="6327925"/>
              <a:chOff x="4016596" y="255454"/>
              <a:chExt cx="525524" cy="632792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A3CCF9D-BD29-CB03-17CE-91B6401F10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255454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F7FB66D0-3468-D685-EF53-FCE0EE381F69}"/>
                  </a:ext>
                </a:extLst>
              </p:cNvPr>
              <p:cNvSpPr/>
              <p:nvPr/>
            </p:nvSpPr>
            <p:spPr>
              <a:xfrm>
                <a:off x="4146120" y="327454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812C754-9AD4-4589-595E-7FFAD7643F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1981146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DB903B2C-DCD1-BC1F-3A8B-E3D002414695}"/>
                  </a:ext>
                </a:extLst>
              </p:cNvPr>
              <p:cNvSpPr/>
              <p:nvPr/>
            </p:nvSpPr>
            <p:spPr>
              <a:xfrm>
                <a:off x="4146120" y="2053146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778D3D-55F8-0747-F202-43997C4107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1118300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3335BE8F-B5C3-BD62-A4FF-C48E7F83D418}"/>
                  </a:ext>
                </a:extLst>
              </p:cNvPr>
              <p:cNvSpPr/>
              <p:nvPr/>
            </p:nvSpPr>
            <p:spPr>
              <a:xfrm>
                <a:off x="4146120" y="1190300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9F4CB80-079D-4E6E-C452-2F87A8DC83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3706838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3ED52ED4-1782-0A3F-0D16-19965C197937}"/>
                  </a:ext>
                </a:extLst>
              </p:cNvPr>
              <p:cNvSpPr/>
              <p:nvPr/>
            </p:nvSpPr>
            <p:spPr>
              <a:xfrm>
                <a:off x="4146120" y="3778838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5B65086-96C4-125E-FF29-B597EEED1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2843992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480A705B-95C8-8A99-61D7-11F3605ED6EB}"/>
                  </a:ext>
                </a:extLst>
              </p:cNvPr>
              <p:cNvSpPr/>
              <p:nvPr/>
            </p:nvSpPr>
            <p:spPr>
              <a:xfrm>
                <a:off x="4146120" y="2915992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CFF96E1-EF62-81F9-A3D6-43F639972E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4569684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867A8185-233A-3CA7-5572-5072237D00B0}"/>
                  </a:ext>
                </a:extLst>
              </p:cNvPr>
              <p:cNvSpPr/>
              <p:nvPr/>
            </p:nvSpPr>
            <p:spPr>
              <a:xfrm>
                <a:off x="4146120" y="4641684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82CE2E5-15CB-7114-D92E-A5ECA380A1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5432530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3EDD5A49-2521-A2C6-4730-F155F4C08800}"/>
                  </a:ext>
                </a:extLst>
              </p:cNvPr>
              <p:cNvSpPr/>
              <p:nvPr/>
            </p:nvSpPr>
            <p:spPr>
              <a:xfrm>
                <a:off x="4146120" y="5504530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331B78F-7DA1-A8DE-1BEC-9AF7F0F1A5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6295379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B6CC0D49-4082-6BCE-A9CC-20E05CBB5F69}"/>
                  </a:ext>
                </a:extLst>
              </p:cNvPr>
              <p:cNvSpPr/>
              <p:nvPr/>
            </p:nvSpPr>
            <p:spPr>
              <a:xfrm>
                <a:off x="4146120" y="6367379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7656537-38FA-15CD-B48E-A3905B01984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142956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9941E923-8690-A358-B055-BD4971FD3108}"/>
                </a:ext>
              </a:extLst>
            </p:cNvPr>
            <p:cNvSpPr/>
            <p:nvPr/>
          </p:nvSpPr>
          <p:spPr>
            <a:xfrm rot="16200000">
              <a:off x="7072593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2D38E9-E5DB-1067-26B1-E66C2738935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868648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2CDE8D-E5D9-FFE7-CEC7-7221E8692A7F}"/>
                </a:ext>
              </a:extLst>
            </p:cNvPr>
            <p:cNvSpPr/>
            <p:nvPr/>
          </p:nvSpPr>
          <p:spPr>
            <a:xfrm rot="16200000">
              <a:off x="8798285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58E8CCC-8CB1-0725-01E8-30E6342BDC2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5802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EE75B87B-27EC-32CF-48E3-DA359D6006F3}"/>
                </a:ext>
              </a:extLst>
            </p:cNvPr>
            <p:cNvSpPr/>
            <p:nvPr/>
          </p:nvSpPr>
          <p:spPr>
            <a:xfrm rot="16200000">
              <a:off x="7935439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C100C73-4A88-5052-3484-257A188D16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594340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229739DE-FD53-E15C-C5AB-6A9731EC93EE}"/>
                </a:ext>
              </a:extLst>
            </p:cNvPr>
            <p:cNvSpPr/>
            <p:nvPr/>
          </p:nvSpPr>
          <p:spPr>
            <a:xfrm rot="16200000">
              <a:off x="10523977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0D168FB-7F07-B9D7-0D14-B55D987EC4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731494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B45664C-347B-40FA-B982-FCC43F28CD2E}"/>
                </a:ext>
              </a:extLst>
            </p:cNvPr>
            <p:cNvSpPr/>
            <p:nvPr/>
          </p:nvSpPr>
          <p:spPr>
            <a:xfrm rot="16200000">
              <a:off x="9661131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55AB8BE-AEF2-6868-D0D1-83058D86F0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457186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CE706DEF-61EF-501F-C79B-BEF71A59DA7D}"/>
                </a:ext>
              </a:extLst>
            </p:cNvPr>
            <p:cNvSpPr/>
            <p:nvPr/>
          </p:nvSpPr>
          <p:spPr>
            <a:xfrm rot="16200000">
              <a:off x="11386823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6B21D5-1EBA-03ED-8EC0-14E2DC59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28" y="2884158"/>
            <a:ext cx="11325550" cy="36127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5CF5559-1D07-278C-F259-465683BEE8C0}"/>
                  </a:ext>
                </a:extLst>
              </p14:cNvPr>
              <p14:cNvContentPartPr/>
              <p14:nvPr/>
            </p14:nvContentPartPr>
            <p14:xfrm>
              <a:off x="2662320" y="3813415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5CF5559-1D07-278C-F259-465683BEE8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3680" y="380477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6652E3B-12E5-C281-8A9E-FDA87782D90D}"/>
              </a:ext>
            </a:extLst>
          </p:cNvPr>
          <p:cNvSpPr/>
          <p:nvPr/>
        </p:nvSpPr>
        <p:spPr>
          <a:xfrm rot="5400000">
            <a:off x="4852239" y="2229146"/>
            <a:ext cx="1017558" cy="829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74CC4C7-6C8D-54D1-77D2-9A435F7E3807}"/>
              </a:ext>
            </a:extLst>
          </p:cNvPr>
          <p:cNvSpPr/>
          <p:nvPr/>
        </p:nvSpPr>
        <p:spPr>
          <a:xfrm rot="5400000">
            <a:off x="7230846" y="2229148"/>
            <a:ext cx="1017558" cy="829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5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Hybrid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3D66422-23C6-947B-246A-BF3E8EDFF00B}"/>
              </a:ext>
            </a:extLst>
          </p:cNvPr>
          <p:cNvSpPr/>
          <p:nvPr/>
        </p:nvSpPr>
        <p:spPr>
          <a:xfrm>
            <a:off x="1289800" y="2135097"/>
            <a:ext cx="1622189" cy="586723"/>
          </a:xfrm>
          <a:prstGeom prst="roundRect">
            <a:avLst>
              <a:gd name="adj" fmla="val 0"/>
            </a:avLst>
          </a:prstGeom>
          <a:solidFill>
            <a:srgbClr val="60A0C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Cluster 0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761BCAC-EBF9-8768-5BF3-DDE8952DE75C}"/>
              </a:ext>
            </a:extLst>
          </p:cNvPr>
          <p:cNvSpPr/>
          <p:nvPr/>
        </p:nvSpPr>
        <p:spPr>
          <a:xfrm>
            <a:off x="1289801" y="3148158"/>
            <a:ext cx="1622189" cy="586723"/>
          </a:xfrm>
          <a:prstGeom prst="roundRect">
            <a:avLst>
              <a:gd name="adj" fmla="val 0"/>
            </a:avLst>
          </a:prstGeom>
          <a:solidFill>
            <a:srgbClr val="A9817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Cluster 6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02EDADC-02F4-B71F-2233-9110A98D2FC5}"/>
              </a:ext>
            </a:extLst>
          </p:cNvPr>
          <p:cNvSpPr/>
          <p:nvPr/>
        </p:nvSpPr>
        <p:spPr>
          <a:xfrm>
            <a:off x="1289800" y="4166377"/>
            <a:ext cx="1622189" cy="586723"/>
          </a:xfrm>
          <a:prstGeom prst="roundRect">
            <a:avLst>
              <a:gd name="adj" fmla="val 0"/>
            </a:avLst>
          </a:prstGeom>
          <a:solidFill>
            <a:srgbClr val="E79BD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Cluster 7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E3164FB-BBEB-2068-9C98-83682B3900E0}"/>
              </a:ext>
            </a:extLst>
          </p:cNvPr>
          <p:cNvSpPr/>
          <p:nvPr/>
        </p:nvSpPr>
        <p:spPr>
          <a:xfrm>
            <a:off x="1289800" y="5179437"/>
            <a:ext cx="1622189" cy="586723"/>
          </a:xfrm>
          <a:prstGeom prst="roundRect">
            <a:avLst>
              <a:gd name="adj" fmla="val 0"/>
            </a:avLst>
          </a:prstGeom>
          <a:solidFill>
            <a:srgbClr val="A1A1A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Cluster 15</a:t>
            </a:r>
          </a:p>
        </p:txBody>
      </p:sp>
      <p:sp>
        <p:nvSpPr>
          <p:cNvPr id="23" name="더하기 기호 27">
            <a:extLst>
              <a:ext uri="{FF2B5EF4-FFF2-40B4-BE49-F238E27FC236}">
                <a16:creationId xmlns:a16="http://schemas.microsoft.com/office/drawing/2014/main" id="{3B0F07CA-3A29-8823-F943-6B8F88E3C942}"/>
              </a:ext>
            </a:extLst>
          </p:cNvPr>
          <p:cNvSpPr/>
          <p:nvPr/>
        </p:nvSpPr>
        <p:spPr>
          <a:xfrm>
            <a:off x="5750989" y="2763207"/>
            <a:ext cx="720000" cy="720000"/>
          </a:xfrm>
          <a:prstGeom prst="mathPlus">
            <a:avLst>
              <a:gd name="adj1" fmla="val 11028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97F46B8E-0F38-A9D4-A256-C3F55E5BCF22}"/>
              </a:ext>
            </a:extLst>
          </p:cNvPr>
          <p:cNvSpPr/>
          <p:nvPr/>
        </p:nvSpPr>
        <p:spPr>
          <a:xfrm>
            <a:off x="4582371" y="5312170"/>
            <a:ext cx="3057237" cy="719699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Hybrid</a:t>
            </a:r>
            <a:r>
              <a:rPr kumimoji="1" lang="ko-KR" altLang="en-US" sz="20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추천 시스템</a:t>
            </a:r>
            <a:endParaRPr kumimoji="1" lang="en-US" altLang="ko-Kore-KR" sz="20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B59E6C7C-E977-02B6-546A-489239FDAB5F}"/>
              </a:ext>
            </a:extLst>
          </p:cNvPr>
          <p:cNvSpPr/>
          <p:nvPr/>
        </p:nvSpPr>
        <p:spPr>
          <a:xfrm>
            <a:off x="4582371" y="1913754"/>
            <a:ext cx="3057237" cy="719699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협업 필터링</a:t>
            </a:r>
            <a:endParaRPr kumimoji="1" lang="en-US" altLang="ko-Kore-KR" sz="20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2B52F9ED-4F6A-E73A-53A6-FE93FA37FCB6}"/>
              </a:ext>
            </a:extLst>
          </p:cNvPr>
          <p:cNvSpPr/>
          <p:nvPr/>
        </p:nvSpPr>
        <p:spPr>
          <a:xfrm>
            <a:off x="3304649" y="3639426"/>
            <a:ext cx="885061" cy="5867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C2CB4FDB-A066-E4A1-BA2E-6B1688029FD3}"/>
              </a:ext>
            </a:extLst>
          </p:cNvPr>
          <p:cNvSpPr/>
          <p:nvPr/>
        </p:nvSpPr>
        <p:spPr>
          <a:xfrm>
            <a:off x="4582371" y="3612962"/>
            <a:ext cx="3057237" cy="719699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컨텐츠 기반 필터링</a:t>
            </a:r>
            <a:endParaRPr kumimoji="1" lang="en-US" altLang="ko-Kore-KR" sz="20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3" name="같음 기호 13">
            <a:extLst>
              <a:ext uri="{FF2B5EF4-FFF2-40B4-BE49-F238E27FC236}">
                <a16:creationId xmlns:a16="http://schemas.microsoft.com/office/drawing/2014/main" id="{995365BE-1B50-68C2-8715-B9229F873105}"/>
              </a:ext>
            </a:extLst>
          </p:cNvPr>
          <p:cNvSpPr/>
          <p:nvPr/>
        </p:nvSpPr>
        <p:spPr>
          <a:xfrm rot="5400000">
            <a:off x="5830577" y="4584580"/>
            <a:ext cx="560823" cy="475671"/>
          </a:xfrm>
          <a:prstGeom prst="mathEqual">
            <a:avLst>
              <a:gd name="adj1" fmla="val 17217"/>
              <a:gd name="adj2" fmla="val 2227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E43AA4B-AD40-9083-2F35-9F909B7A0A4B}"/>
              </a:ext>
            </a:extLst>
          </p:cNvPr>
          <p:cNvSpPr/>
          <p:nvPr/>
        </p:nvSpPr>
        <p:spPr>
          <a:xfrm>
            <a:off x="8109271" y="1913753"/>
            <a:ext cx="3629891" cy="71969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사용자의 </a:t>
            </a:r>
            <a:r>
              <a:rPr kumimoji="1" lang="ko-KR" altLang="en-US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상품 선호</a:t>
            </a:r>
            <a:r>
              <a:rPr kumimoji="1" lang="ko-KR" altLang="en-US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정보를 바탕으로 특정한 사용자의 관심사를 예측</a:t>
            </a:r>
            <a:endParaRPr kumimoji="1" lang="en-US" altLang="ko-Kore-KR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DFA48E21-2644-6134-0E82-E45F62B0487C}"/>
              </a:ext>
            </a:extLst>
          </p:cNvPr>
          <p:cNvSpPr/>
          <p:nvPr/>
        </p:nvSpPr>
        <p:spPr>
          <a:xfrm>
            <a:off x="8109270" y="3609446"/>
            <a:ext cx="3629891" cy="71969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사용자가 소비했던 </a:t>
            </a:r>
            <a:endParaRPr kumimoji="1" lang="en-US" altLang="ko-KR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kumimoji="1" lang="ko-KR" altLang="en-US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상품의 정보와 속성</a:t>
            </a:r>
            <a:r>
              <a:rPr kumimoji="1" lang="ko-KR" altLang="en-US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을 이용</a:t>
            </a:r>
            <a:endParaRPr kumimoji="1" lang="en-US" altLang="ko-Kore-KR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06477DEC-B6DC-ADA1-D85A-3B10E72C32E9}"/>
              </a:ext>
            </a:extLst>
          </p:cNvPr>
          <p:cNvSpPr/>
          <p:nvPr/>
        </p:nvSpPr>
        <p:spPr>
          <a:xfrm>
            <a:off x="8109270" y="5312170"/>
            <a:ext cx="3629891" cy="71969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기존의 방식에서 종종 발생하는 </a:t>
            </a:r>
            <a:r>
              <a:rPr kumimoji="1" lang="en-US" altLang="ko-KR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cold start</a:t>
            </a:r>
            <a:r>
              <a:rPr kumimoji="1" lang="en-US" altLang="ko-KR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문제나 </a:t>
            </a:r>
            <a:r>
              <a:rPr kumimoji="1" lang="en-US" altLang="ko-KR" dirty="0" err="1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sparcity</a:t>
            </a:r>
            <a:r>
              <a:rPr kumimoji="1" lang="en-US" altLang="ko-KR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문제를 해결</a:t>
            </a:r>
            <a:endParaRPr kumimoji="1" lang="en-US" altLang="ko-Kore-KR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95EBAC-C65C-3729-EFC9-C5CC85317770}"/>
              </a:ext>
            </a:extLst>
          </p:cNvPr>
          <p:cNvSpPr txBox="1"/>
          <p:nvPr/>
        </p:nvSpPr>
        <p:spPr>
          <a:xfrm>
            <a:off x="899410" y="1199485"/>
            <a:ext cx="9803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RFM SOM</a:t>
            </a:r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에서 </a:t>
            </a:r>
            <a:r>
              <a:rPr kumimoji="1" lang="ko-KR" altLang="en-US" sz="2000" u="sng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충성</a:t>
            </a:r>
            <a:r>
              <a:rPr kumimoji="1" lang="en-US" altLang="ko-KR" sz="2000" u="sng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</a:t>
            </a:r>
            <a:r>
              <a:rPr kumimoji="1" lang="ko-KR" altLang="en-US" sz="2000" u="sng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일반고객</a:t>
            </a:r>
            <a:r>
              <a:rPr kumimoji="1" lang="ko-KR" altLang="en-US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 해당하는 사용자들에 대해서 추천시스템 구현</a:t>
            </a:r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79A9D-E09F-5B81-6C99-70A02A484EE0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4576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협업 필터링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ABEBD-1779-3781-39AC-3D1D7E4DF5C8}"/>
              </a:ext>
            </a:extLst>
          </p:cNvPr>
          <p:cNvSpPr txBox="1"/>
          <p:nvPr/>
        </p:nvSpPr>
        <p:spPr>
          <a:xfrm>
            <a:off x="892832" y="1132712"/>
            <a:ext cx="22317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Model – Based</a:t>
            </a: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B8F98851-3C1C-86D3-1300-82FF4409D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725010"/>
              </p:ext>
            </p:extLst>
          </p:nvPr>
        </p:nvGraphicFramePr>
        <p:xfrm>
          <a:off x="1004340" y="1649187"/>
          <a:ext cx="3196509" cy="20252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7130">
                  <a:extLst>
                    <a:ext uri="{9D8B030D-6E8A-4147-A177-3AD203B41FA5}">
                      <a16:colId xmlns:a16="http://schemas.microsoft.com/office/drawing/2014/main" val="1908124251"/>
                    </a:ext>
                  </a:extLst>
                </a:gridCol>
                <a:gridCol w="1375552">
                  <a:extLst>
                    <a:ext uri="{9D8B030D-6E8A-4147-A177-3AD203B41FA5}">
                      <a16:colId xmlns:a16="http://schemas.microsoft.com/office/drawing/2014/main" val="1109342012"/>
                    </a:ext>
                  </a:extLst>
                </a:gridCol>
                <a:gridCol w="1003827">
                  <a:extLst>
                    <a:ext uri="{9D8B030D-6E8A-4147-A177-3AD203B41FA5}">
                      <a16:colId xmlns:a16="http://schemas.microsoft.com/office/drawing/2014/main" val="1575084254"/>
                    </a:ext>
                  </a:extLst>
                </a:gridCol>
              </a:tblGrid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사용자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대표상품 </a:t>
                      </a:r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ID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구매건수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95442"/>
                  </a:ext>
                </a:extLst>
              </a:tr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A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H000000123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5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77833"/>
                  </a:ext>
                </a:extLst>
              </a:tr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B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H000000456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422093"/>
                  </a:ext>
                </a:extLst>
              </a:tr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C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H000000789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15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31668"/>
                  </a:ext>
                </a:extLst>
              </a:tr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D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H000000012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26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146930"/>
                  </a:ext>
                </a:extLst>
              </a:tr>
            </a:tbl>
          </a:graphicData>
        </a:graphic>
      </p:graphicFrame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C394CED7-917F-0775-AEEB-D79EFC3B1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69440"/>
              </p:ext>
            </p:extLst>
          </p:nvPr>
        </p:nvGraphicFramePr>
        <p:xfrm>
          <a:off x="7081181" y="1657480"/>
          <a:ext cx="4886076" cy="2035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244">
                  <a:extLst>
                    <a:ext uri="{9D8B030D-6E8A-4147-A177-3AD203B41FA5}">
                      <a16:colId xmlns:a16="http://schemas.microsoft.com/office/drawing/2014/main" val="77161847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2800483299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1984720731"/>
                    </a:ext>
                  </a:extLst>
                </a:gridCol>
                <a:gridCol w="839449">
                  <a:extLst>
                    <a:ext uri="{9D8B030D-6E8A-4147-A177-3AD203B41FA5}">
                      <a16:colId xmlns:a16="http://schemas.microsoft.com/office/drawing/2014/main" val="3255836329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1607274840"/>
                    </a:ext>
                  </a:extLst>
                </a:gridCol>
                <a:gridCol w="918045">
                  <a:extLst>
                    <a:ext uri="{9D8B030D-6E8A-4147-A177-3AD203B41FA5}">
                      <a16:colId xmlns:a16="http://schemas.microsoft.com/office/drawing/2014/main" val="906870461"/>
                    </a:ext>
                  </a:extLst>
                </a:gridCol>
              </a:tblGrid>
              <a:tr h="43673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71091" marR="171091" marT="85545" marB="855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2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3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…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N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992558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A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2.3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…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053991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B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3.9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…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614976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…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…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…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…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…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…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466842"/>
                  </a:ext>
                </a:extLst>
              </a:tr>
              <a:tr h="395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M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1.5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171091" marR="171091" marT="85545" marB="855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9004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B7467A9-F822-C7E4-B501-52BFD69EA648}"/>
              </a:ext>
            </a:extLst>
          </p:cNvPr>
          <p:cNvSpPr txBox="1"/>
          <p:nvPr/>
        </p:nvSpPr>
        <p:spPr>
          <a:xfrm>
            <a:off x="949093" y="3809816"/>
            <a:ext cx="108394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희소행렬</a:t>
            </a:r>
            <a:r>
              <a:rPr kumimoji="1" lang="en-US" altLang="ko-KR" sz="1500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(Sparse matrix)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경우 대부분의 값이 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‘0’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이므로 이를 그대로 사용할 경우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</a:p>
          <a:p>
            <a:r>
              <a:rPr kumimoji="1" lang="ko-KR" altLang="en-US" sz="1500" u="sng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메모리 낭비가 심하고 연산시간도 오래 걸리는 단점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 있다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따라서 희소행렬을 다른 형태로 변환해서 저장하여 사용한다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kumimoji="1" lang="en-US" altLang="ko-KR" sz="1500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90F653-9FB8-C8AA-4173-45668D3338BF}"/>
              </a:ext>
            </a:extLst>
          </p:cNvPr>
          <p:cNvSpPr txBox="1"/>
          <p:nvPr/>
        </p:nvSpPr>
        <p:spPr>
          <a:xfrm>
            <a:off x="4324412" y="2069492"/>
            <a:ext cx="718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</a:t>
            </a:r>
            <a:r>
              <a:rPr kumimoji="1" lang="en-US" altLang="ko-KR" sz="20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og2</a:t>
            </a: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35DB8B4B-D36B-A9BB-2AD6-C601349333CC}"/>
              </a:ext>
            </a:extLst>
          </p:cNvPr>
          <p:cNvSpPr/>
          <p:nvPr/>
        </p:nvSpPr>
        <p:spPr>
          <a:xfrm>
            <a:off x="4415112" y="2469602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7" name="표 9">
            <a:extLst>
              <a:ext uri="{FF2B5EF4-FFF2-40B4-BE49-F238E27FC236}">
                <a16:creationId xmlns:a16="http://schemas.microsoft.com/office/drawing/2014/main" id="{FD368045-D81B-5187-7045-529E02DE1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449294"/>
              </p:ext>
            </p:extLst>
          </p:nvPr>
        </p:nvGraphicFramePr>
        <p:xfrm>
          <a:off x="5190199" y="1657480"/>
          <a:ext cx="1033252" cy="20252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3252">
                  <a:extLst>
                    <a:ext uri="{9D8B030D-6E8A-4147-A177-3AD203B41FA5}">
                      <a16:colId xmlns:a16="http://schemas.microsoft.com/office/drawing/2014/main" val="1908124251"/>
                    </a:ext>
                  </a:extLst>
                </a:gridCol>
              </a:tblGrid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Purchase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95442"/>
                  </a:ext>
                </a:extLst>
              </a:tr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2.32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77833"/>
                  </a:ext>
                </a:extLst>
              </a:tr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0.00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422093"/>
                  </a:ext>
                </a:extLst>
              </a:tr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3.91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31668"/>
                  </a:ext>
                </a:extLst>
              </a:tr>
              <a:tr h="40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4.70</a:t>
                      </a:r>
                      <a:endParaRPr lang="ko-KR" altLang="en-US" sz="15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146930"/>
                  </a:ext>
                </a:extLst>
              </a:tr>
            </a:tbl>
          </a:graphicData>
        </a:graphic>
      </p:graphicFrame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770A1520-01CB-7C13-5A0A-9C24D4B6CBAC}"/>
              </a:ext>
            </a:extLst>
          </p:cNvPr>
          <p:cNvSpPr/>
          <p:nvPr/>
        </p:nvSpPr>
        <p:spPr>
          <a:xfrm>
            <a:off x="6368798" y="2469602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6E8A86-B45D-ACA5-81D3-774DE019EA61}"/>
              </a:ext>
            </a:extLst>
          </p:cNvPr>
          <p:cNvSpPr txBox="1"/>
          <p:nvPr/>
        </p:nvSpPr>
        <p:spPr>
          <a:xfrm>
            <a:off x="4314271" y="2876010"/>
            <a:ext cx="718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변환</a:t>
            </a:r>
            <a:endParaRPr kumimoji="1" lang="en-US" altLang="ko-KR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AC1DFCE7-6ECA-0F3D-E87B-0E63DDA083C6}"/>
              </a:ext>
            </a:extLst>
          </p:cNvPr>
          <p:cNvSpPr/>
          <p:nvPr/>
        </p:nvSpPr>
        <p:spPr>
          <a:xfrm>
            <a:off x="3628746" y="5271334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8533E9-CC25-EEA9-D7EF-5E1BFB5D5D43}"/>
              </a:ext>
            </a:extLst>
          </p:cNvPr>
          <p:cNvSpPr/>
          <p:nvPr/>
        </p:nvSpPr>
        <p:spPr>
          <a:xfrm>
            <a:off x="4378599" y="4573543"/>
            <a:ext cx="1289036" cy="178663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</a:t>
            </a:r>
            <a:endParaRPr lang="ko-KR" altLang="en-US" sz="30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74" name="같음 기호 13">
            <a:extLst>
              <a:ext uri="{FF2B5EF4-FFF2-40B4-BE49-F238E27FC236}">
                <a16:creationId xmlns:a16="http://schemas.microsoft.com/office/drawing/2014/main" id="{6FFBCA30-A408-0F99-6427-21E7D58202F3}"/>
              </a:ext>
            </a:extLst>
          </p:cNvPr>
          <p:cNvSpPr/>
          <p:nvPr/>
        </p:nvSpPr>
        <p:spPr>
          <a:xfrm>
            <a:off x="5744858" y="5229024"/>
            <a:ext cx="560823" cy="475671"/>
          </a:xfrm>
          <a:prstGeom prst="mathEqual">
            <a:avLst>
              <a:gd name="adj1" fmla="val 17217"/>
              <a:gd name="adj2" fmla="val 2227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4079C6-54AC-92F8-2824-A492E54B5E19}"/>
              </a:ext>
            </a:extLst>
          </p:cNvPr>
          <p:cNvSpPr txBox="1"/>
          <p:nvPr/>
        </p:nvSpPr>
        <p:spPr>
          <a:xfrm>
            <a:off x="4045326" y="6393212"/>
            <a:ext cx="1955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21190 </a:t>
            </a:r>
            <a:r>
              <a:rPr kumimoji="1"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X 12152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9430009-CBC4-55CB-2F53-98E0526D93AA}"/>
              </a:ext>
            </a:extLst>
          </p:cNvPr>
          <p:cNvSpPr/>
          <p:nvPr/>
        </p:nvSpPr>
        <p:spPr>
          <a:xfrm>
            <a:off x="6398008" y="4576862"/>
            <a:ext cx="1289036" cy="178663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U</a:t>
            </a:r>
            <a:endParaRPr lang="ko-KR" altLang="en-US" sz="30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407C09-2D4A-FDAD-B072-A26A8B5CDF12}"/>
              </a:ext>
            </a:extLst>
          </p:cNvPr>
          <p:cNvSpPr txBox="1"/>
          <p:nvPr/>
        </p:nvSpPr>
        <p:spPr>
          <a:xfrm>
            <a:off x="6064735" y="6393212"/>
            <a:ext cx="1955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21190 </a:t>
            </a:r>
            <a:r>
              <a:rPr kumimoji="1"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X 15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7396D9-ED60-4BC7-7972-C3B446C11BF0}"/>
              </a:ext>
            </a:extLst>
          </p:cNvPr>
          <p:cNvSpPr/>
          <p:nvPr/>
        </p:nvSpPr>
        <p:spPr>
          <a:xfrm rot="10800000" flipV="1">
            <a:off x="8412144" y="4944097"/>
            <a:ext cx="953642" cy="10247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∑</a:t>
            </a:r>
            <a:endParaRPr lang="ko-KR" altLang="en-US" sz="3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2" name="오른쪽 화살표[R] 91">
            <a:extLst>
              <a:ext uri="{FF2B5EF4-FFF2-40B4-BE49-F238E27FC236}">
                <a16:creationId xmlns:a16="http://schemas.microsoft.com/office/drawing/2014/main" id="{84916761-875F-03CD-2901-ED7C30820BC1}"/>
              </a:ext>
            </a:extLst>
          </p:cNvPr>
          <p:cNvSpPr/>
          <p:nvPr/>
        </p:nvSpPr>
        <p:spPr>
          <a:xfrm>
            <a:off x="1053833" y="5282195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4EB07348-DFD9-91C0-A5AB-37B86A398621}"/>
              </a:ext>
            </a:extLst>
          </p:cNvPr>
          <p:cNvSpPr/>
          <p:nvPr/>
        </p:nvSpPr>
        <p:spPr>
          <a:xfrm>
            <a:off x="1828800" y="5173499"/>
            <a:ext cx="1622189" cy="586723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CSR Matrix</a:t>
            </a:r>
          </a:p>
        </p:txBody>
      </p:sp>
      <p:sp>
        <p:nvSpPr>
          <p:cNvPr id="94" name="더하기 기호 27">
            <a:extLst>
              <a:ext uri="{FF2B5EF4-FFF2-40B4-BE49-F238E27FC236}">
                <a16:creationId xmlns:a16="http://schemas.microsoft.com/office/drawing/2014/main" id="{9FAD8F6C-D85C-6DED-DBD0-B0F4F7AB7603}"/>
              </a:ext>
            </a:extLst>
          </p:cNvPr>
          <p:cNvSpPr/>
          <p:nvPr/>
        </p:nvSpPr>
        <p:spPr>
          <a:xfrm rot="2700000">
            <a:off x="7779371" y="5184375"/>
            <a:ext cx="563372" cy="553998"/>
          </a:xfrm>
          <a:prstGeom prst="mathPlus">
            <a:avLst>
              <a:gd name="adj1" fmla="val 11028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2290584-1393-904B-0061-78AEDF992593}"/>
              </a:ext>
            </a:extLst>
          </p:cNvPr>
          <p:cNvSpPr txBox="1"/>
          <p:nvPr/>
        </p:nvSpPr>
        <p:spPr>
          <a:xfrm>
            <a:off x="7911174" y="6043604"/>
            <a:ext cx="1955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15 X 15</a:t>
            </a:r>
          </a:p>
        </p:txBody>
      </p:sp>
      <p:sp>
        <p:nvSpPr>
          <p:cNvPr id="96" name="더하기 기호 27">
            <a:extLst>
              <a:ext uri="{FF2B5EF4-FFF2-40B4-BE49-F238E27FC236}">
                <a16:creationId xmlns:a16="http://schemas.microsoft.com/office/drawing/2014/main" id="{20EC0153-943E-8C18-6880-9904B9B5A951}"/>
              </a:ext>
            </a:extLst>
          </p:cNvPr>
          <p:cNvSpPr/>
          <p:nvPr/>
        </p:nvSpPr>
        <p:spPr>
          <a:xfrm rot="2700000">
            <a:off x="9431942" y="5185438"/>
            <a:ext cx="563372" cy="553998"/>
          </a:xfrm>
          <a:prstGeom prst="mathPlus">
            <a:avLst>
              <a:gd name="adj1" fmla="val 11028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1BEC21-3FFF-6D7E-48AE-783FF9C298EA}"/>
              </a:ext>
            </a:extLst>
          </p:cNvPr>
          <p:cNvSpPr/>
          <p:nvPr/>
        </p:nvSpPr>
        <p:spPr>
          <a:xfrm>
            <a:off x="10090886" y="4950076"/>
            <a:ext cx="1876371" cy="102472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</a:t>
            </a:r>
            <a:endParaRPr lang="ko-KR" altLang="en-US" sz="30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6EB5D5-3D36-8852-AB56-E7AD87726BA3}"/>
              </a:ext>
            </a:extLst>
          </p:cNvPr>
          <p:cNvSpPr txBox="1"/>
          <p:nvPr/>
        </p:nvSpPr>
        <p:spPr>
          <a:xfrm>
            <a:off x="10051280" y="6043604"/>
            <a:ext cx="1955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15 </a:t>
            </a:r>
            <a:r>
              <a:rPr kumimoji="1"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X 12152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B89C2-CCE3-7AD6-306A-12CA786689F8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389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컨텐츠 기반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7AA79103-42E2-2881-4505-721ABDA15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17571"/>
              </p:ext>
            </p:extLst>
          </p:nvPr>
        </p:nvGraphicFramePr>
        <p:xfrm>
          <a:off x="962746" y="1910125"/>
          <a:ext cx="4070809" cy="197164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81117">
                  <a:extLst>
                    <a:ext uri="{9D8B030D-6E8A-4147-A177-3AD203B41FA5}">
                      <a16:colId xmlns:a16="http://schemas.microsoft.com/office/drawing/2014/main" val="1908124251"/>
                    </a:ext>
                  </a:extLst>
                </a:gridCol>
                <a:gridCol w="1039905">
                  <a:extLst>
                    <a:ext uri="{9D8B030D-6E8A-4147-A177-3AD203B41FA5}">
                      <a16:colId xmlns:a16="http://schemas.microsoft.com/office/drawing/2014/main" val="2314449821"/>
                    </a:ext>
                  </a:extLst>
                </a:gridCol>
                <a:gridCol w="490629">
                  <a:extLst>
                    <a:ext uri="{9D8B030D-6E8A-4147-A177-3AD203B41FA5}">
                      <a16:colId xmlns:a16="http://schemas.microsoft.com/office/drawing/2014/main" val="1109342012"/>
                    </a:ext>
                  </a:extLst>
                </a:gridCol>
                <a:gridCol w="770029">
                  <a:extLst>
                    <a:ext uri="{9D8B030D-6E8A-4147-A177-3AD203B41FA5}">
                      <a16:colId xmlns:a16="http://schemas.microsoft.com/office/drawing/2014/main" val="1575084254"/>
                    </a:ext>
                  </a:extLst>
                </a:gridCol>
                <a:gridCol w="1189129">
                  <a:extLst>
                    <a:ext uri="{9D8B030D-6E8A-4147-A177-3AD203B41FA5}">
                      <a16:colId xmlns:a16="http://schemas.microsoft.com/office/drawing/2014/main" val="249040052"/>
                    </a:ext>
                  </a:extLst>
                </a:gridCol>
              </a:tblGrid>
              <a:tr h="419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제목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장르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세부장르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상품등급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95442"/>
                  </a:ext>
                </a:extLst>
              </a:tr>
              <a:tr h="35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북두제일인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만화</a:t>
                      </a:r>
                    </a:p>
                  </a:txBody>
                  <a:tcPr marL="85771" marR="85771" marT="42887" marB="42887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무협</a:t>
                      </a:r>
                    </a:p>
                  </a:txBody>
                  <a:tcPr marL="85771" marR="85771" marT="42887" marB="42887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전체이용가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422093"/>
                  </a:ext>
                </a:extLst>
              </a:tr>
              <a:tr h="419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2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도시정벌 </a:t>
                      </a:r>
                      <a:r>
                        <a:rPr lang="en-US" altLang="ko-KR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부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만화</a:t>
                      </a:r>
                    </a:p>
                  </a:txBody>
                  <a:tcPr marL="85771" marR="85771" marT="42887" marB="4288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액션</a:t>
                      </a:r>
                    </a:p>
                  </a:txBody>
                  <a:tcPr marL="85771" marR="85771" marT="42887" marB="4288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전체이용가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31668"/>
                  </a:ext>
                </a:extLst>
              </a:tr>
              <a:tr h="35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3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물고기의 밤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만화</a:t>
                      </a:r>
                    </a:p>
                  </a:txBody>
                  <a:tcPr marL="85771" marR="85771" marT="42887" marB="4288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순정</a:t>
                      </a:r>
                    </a:p>
                  </a:txBody>
                  <a:tcPr marL="85771" marR="85771" marT="42887" marB="4288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전체이용가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146930"/>
                  </a:ext>
                </a:extLst>
              </a:tr>
              <a:tr h="419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4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와룡중천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만화</a:t>
                      </a:r>
                    </a:p>
                  </a:txBody>
                  <a:tcPr marL="85771" marR="85771" marT="42887" marB="4288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무협</a:t>
                      </a:r>
                    </a:p>
                  </a:txBody>
                  <a:tcPr marL="85771" marR="85771" marT="42887" marB="4288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청소년이용불가</a:t>
                      </a:r>
                    </a:p>
                  </a:txBody>
                  <a:tcPr marL="85771" marR="85771" marT="42887" marB="42887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5747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D6E66FC-E6BC-395F-0806-1DA7E4F49E54}"/>
              </a:ext>
            </a:extLst>
          </p:cNvPr>
          <p:cNvSpPr txBox="1"/>
          <p:nvPr/>
        </p:nvSpPr>
        <p:spPr>
          <a:xfrm>
            <a:off x="6146694" y="1585086"/>
            <a:ext cx="19555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Item Profile</a:t>
            </a:r>
            <a:endParaRPr kumimoji="1" lang="en-US" altLang="ko-KR" sz="15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79AA6-6025-2B78-09F5-75FED58B8F9B}"/>
              </a:ext>
            </a:extLst>
          </p:cNvPr>
          <p:cNvSpPr txBox="1"/>
          <p:nvPr/>
        </p:nvSpPr>
        <p:spPr>
          <a:xfrm>
            <a:off x="9760981" y="1585085"/>
            <a:ext cx="19555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500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Use</a:t>
            </a:r>
            <a:r>
              <a:rPr kumimoji="1" lang="en-US" altLang="ko-KR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 Preference</a:t>
            </a:r>
            <a:endParaRPr kumimoji="1" lang="en-US" altLang="ko-KR" sz="15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aphicFrame>
        <p:nvGraphicFramePr>
          <p:cNvPr id="23" name="표 9">
            <a:extLst>
              <a:ext uri="{FF2B5EF4-FFF2-40B4-BE49-F238E27FC236}">
                <a16:creationId xmlns:a16="http://schemas.microsoft.com/office/drawing/2014/main" id="{6034EDF0-2B03-F546-E634-B02773C39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615683"/>
              </p:ext>
            </p:extLst>
          </p:nvPr>
        </p:nvGraphicFramePr>
        <p:xfrm>
          <a:off x="6190494" y="1914260"/>
          <a:ext cx="3397802" cy="19991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81117">
                  <a:extLst>
                    <a:ext uri="{9D8B030D-6E8A-4147-A177-3AD203B41FA5}">
                      <a16:colId xmlns:a16="http://schemas.microsoft.com/office/drawing/2014/main" val="1908124251"/>
                    </a:ext>
                  </a:extLst>
                </a:gridCol>
                <a:gridCol w="511267">
                  <a:extLst>
                    <a:ext uri="{9D8B030D-6E8A-4147-A177-3AD203B41FA5}">
                      <a16:colId xmlns:a16="http://schemas.microsoft.com/office/drawing/2014/main" val="2314449821"/>
                    </a:ext>
                  </a:extLst>
                </a:gridCol>
                <a:gridCol w="511267">
                  <a:extLst>
                    <a:ext uri="{9D8B030D-6E8A-4147-A177-3AD203B41FA5}">
                      <a16:colId xmlns:a16="http://schemas.microsoft.com/office/drawing/2014/main" val="1109342012"/>
                    </a:ext>
                  </a:extLst>
                </a:gridCol>
                <a:gridCol w="968467">
                  <a:extLst>
                    <a:ext uri="{9D8B030D-6E8A-4147-A177-3AD203B41FA5}">
                      <a16:colId xmlns:a16="http://schemas.microsoft.com/office/drawing/2014/main" val="1575084254"/>
                    </a:ext>
                  </a:extLst>
                </a:gridCol>
                <a:gridCol w="314417">
                  <a:extLst>
                    <a:ext uri="{9D8B030D-6E8A-4147-A177-3AD203B41FA5}">
                      <a16:colId xmlns:a16="http://schemas.microsoft.com/office/drawing/2014/main" val="249040052"/>
                    </a:ext>
                  </a:extLst>
                </a:gridCol>
                <a:gridCol w="511267">
                  <a:extLst>
                    <a:ext uri="{9D8B030D-6E8A-4147-A177-3AD203B41FA5}">
                      <a16:colId xmlns:a16="http://schemas.microsoft.com/office/drawing/2014/main" val="3816976474"/>
                    </a:ext>
                  </a:extLst>
                </a:gridCol>
              </a:tblGrid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무협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액션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전체이용가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순정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95442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0.44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0.24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422093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2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0.47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0.20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31668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3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0.26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0.37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146930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2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4</a:t>
                      </a:r>
                      <a:endParaRPr lang="ko-KR" altLang="en-US" sz="12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0.39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574791"/>
                  </a:ext>
                </a:extLst>
              </a:tr>
            </a:tbl>
          </a:graphicData>
        </a:graphic>
      </p:graphicFrame>
      <p:graphicFrame>
        <p:nvGraphicFramePr>
          <p:cNvPr id="24" name="표 9">
            <a:extLst>
              <a:ext uri="{FF2B5EF4-FFF2-40B4-BE49-F238E27FC236}">
                <a16:creationId xmlns:a16="http://schemas.microsoft.com/office/drawing/2014/main" id="{22C89AE9-23E0-FD5F-D690-B03BA5C44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69408"/>
              </p:ext>
            </p:extLst>
          </p:nvPr>
        </p:nvGraphicFramePr>
        <p:xfrm>
          <a:off x="9822879" y="1910125"/>
          <a:ext cx="1918068" cy="19991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81117">
                  <a:extLst>
                    <a:ext uri="{9D8B030D-6E8A-4147-A177-3AD203B41FA5}">
                      <a16:colId xmlns:a16="http://schemas.microsoft.com/office/drawing/2014/main" val="1908124251"/>
                    </a:ext>
                  </a:extLst>
                </a:gridCol>
                <a:gridCol w="511267">
                  <a:extLst>
                    <a:ext uri="{9D8B030D-6E8A-4147-A177-3AD203B41FA5}">
                      <a16:colId xmlns:a16="http://schemas.microsoft.com/office/drawing/2014/main" val="2314449821"/>
                    </a:ext>
                  </a:extLst>
                </a:gridCol>
                <a:gridCol w="511267">
                  <a:extLst>
                    <a:ext uri="{9D8B030D-6E8A-4147-A177-3AD203B41FA5}">
                      <a16:colId xmlns:a16="http://schemas.microsoft.com/office/drawing/2014/main" val="1109342012"/>
                    </a:ext>
                  </a:extLst>
                </a:gridCol>
                <a:gridCol w="314417">
                  <a:extLst>
                    <a:ext uri="{9D8B030D-6E8A-4147-A177-3AD203B41FA5}">
                      <a16:colId xmlns:a16="http://schemas.microsoft.com/office/drawing/2014/main" val="1575084254"/>
                    </a:ext>
                  </a:extLst>
                </a:gridCol>
              </a:tblGrid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상품</a:t>
                      </a: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95442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상품</a:t>
                      </a:r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3.9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422093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상품</a:t>
                      </a:r>
                      <a:r>
                        <a:rPr lang="en-US" altLang="ko-KR" sz="1200" b="1" dirty="0"/>
                        <a:t>2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31668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상품</a:t>
                      </a:r>
                      <a:r>
                        <a:rPr lang="en-US" altLang="ko-KR" sz="1200" b="1" dirty="0"/>
                        <a:t>3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2.32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146930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상품</a:t>
                      </a:r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0.0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57479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7ED1B9-1799-2F7D-2172-87B4078421C6}"/>
              </a:ext>
            </a:extLst>
          </p:cNvPr>
          <p:cNvSpPr/>
          <p:nvPr/>
        </p:nvSpPr>
        <p:spPr>
          <a:xfrm>
            <a:off x="6763896" y="1918333"/>
            <a:ext cx="520038" cy="1990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924EF8A5-9132-2258-A322-21010305EA6F}"/>
              </a:ext>
            </a:extLst>
          </p:cNvPr>
          <p:cNvSpPr/>
          <p:nvPr/>
        </p:nvSpPr>
        <p:spPr>
          <a:xfrm>
            <a:off x="5367651" y="2711280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0F7B4EB-45C0-DBFD-A5CD-A74A81CC865C}"/>
              </a:ext>
            </a:extLst>
          </p:cNvPr>
          <p:cNvGrpSpPr/>
          <p:nvPr/>
        </p:nvGrpSpPr>
        <p:grpSpPr>
          <a:xfrm>
            <a:off x="899410" y="1199485"/>
            <a:ext cx="9803567" cy="3988077"/>
            <a:chOff x="899410" y="1199485"/>
            <a:chExt cx="9803567" cy="39880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D1FCE7-55F1-12B1-EA47-E00CCACE2D5C}"/>
                </a:ext>
              </a:extLst>
            </p:cNvPr>
            <p:cNvSpPr txBox="1"/>
            <p:nvPr/>
          </p:nvSpPr>
          <p:spPr>
            <a:xfrm>
              <a:off x="899410" y="1199485"/>
              <a:ext cx="98035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상품의 </a:t>
              </a:r>
              <a:r>
                <a:rPr kumimoji="1" lang="ko-KR" altLang="en-US" sz="2000" dirty="0">
                  <a:solidFill>
                    <a:srgbClr val="FF0000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제목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과 </a:t>
              </a:r>
              <a:r>
                <a:rPr kumimoji="1" lang="ko-KR" altLang="en-US" sz="2000" dirty="0">
                  <a:solidFill>
                    <a:srgbClr val="FF0000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장르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등 상품 정보를 기반으로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TF-IDF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방법론을 적용하여 구현</a:t>
              </a:r>
              <a:endParaRPr kumimoji="1" lang="en-US" altLang="ko-KR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636F631-0970-F4D7-1901-4B65DE9BE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4491" y="4293597"/>
              <a:ext cx="1963530" cy="893965"/>
            </a:xfrm>
            <a:prstGeom prst="rect">
              <a:avLst/>
            </a:prstGeom>
          </p:spPr>
        </p:pic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ED57789-281A-1426-2083-285E16E62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7634"/>
              </p:ext>
            </p:extLst>
          </p:nvPr>
        </p:nvGraphicFramePr>
        <p:xfrm>
          <a:off x="1066250" y="4761580"/>
          <a:ext cx="608270" cy="184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270">
                  <a:extLst>
                    <a:ext uri="{9D8B030D-6E8A-4147-A177-3AD203B41FA5}">
                      <a16:colId xmlns:a16="http://schemas.microsoft.com/office/drawing/2014/main" val="500120927"/>
                    </a:ext>
                  </a:extLst>
                </a:gridCol>
              </a:tblGrid>
              <a:tr h="462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0.44</a:t>
                      </a:r>
                      <a:endParaRPr lang="ko-KR" altLang="en-US" sz="1400" b="1" dirty="0"/>
                    </a:p>
                  </a:txBody>
                  <a:tcPr marL="102384" marR="102384" marT="51194" marB="51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609375"/>
                  </a:ext>
                </a:extLst>
              </a:tr>
              <a:tr h="4624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0.0</a:t>
                      </a:r>
                      <a:endParaRPr lang="ko-KR" altLang="en-US" sz="1400" b="1" dirty="0"/>
                    </a:p>
                  </a:txBody>
                  <a:tcPr marL="102384" marR="102384" marT="51194" marB="51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774698"/>
                  </a:ext>
                </a:extLst>
              </a:tr>
              <a:tr h="4624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0.0</a:t>
                      </a:r>
                      <a:endParaRPr lang="ko-KR" altLang="en-US" sz="1400" b="1" dirty="0"/>
                    </a:p>
                  </a:txBody>
                  <a:tcPr marL="102384" marR="102384" marT="51194" marB="51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445641"/>
                  </a:ext>
                </a:extLst>
              </a:tr>
              <a:tr h="4624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0.39</a:t>
                      </a:r>
                      <a:endParaRPr lang="ko-KR" altLang="en-US" sz="1400" b="1" dirty="0"/>
                    </a:p>
                  </a:txBody>
                  <a:tcPr marL="102384" marR="102384" marT="51194" marB="51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595662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811FF5F-1BB4-C7B7-F5D4-9BB8F7E73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14591"/>
              </p:ext>
            </p:extLst>
          </p:nvPr>
        </p:nvGraphicFramePr>
        <p:xfrm>
          <a:off x="2569137" y="5307377"/>
          <a:ext cx="2855804" cy="462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3951">
                  <a:extLst>
                    <a:ext uri="{9D8B030D-6E8A-4147-A177-3AD203B41FA5}">
                      <a16:colId xmlns:a16="http://schemas.microsoft.com/office/drawing/2014/main" val="2080784145"/>
                    </a:ext>
                  </a:extLst>
                </a:gridCol>
                <a:gridCol w="713951">
                  <a:extLst>
                    <a:ext uri="{9D8B030D-6E8A-4147-A177-3AD203B41FA5}">
                      <a16:colId xmlns:a16="http://schemas.microsoft.com/office/drawing/2014/main" val="815593763"/>
                    </a:ext>
                  </a:extLst>
                </a:gridCol>
                <a:gridCol w="713951">
                  <a:extLst>
                    <a:ext uri="{9D8B030D-6E8A-4147-A177-3AD203B41FA5}">
                      <a16:colId xmlns:a16="http://schemas.microsoft.com/office/drawing/2014/main" val="2394131960"/>
                    </a:ext>
                  </a:extLst>
                </a:gridCol>
                <a:gridCol w="713951">
                  <a:extLst>
                    <a:ext uri="{9D8B030D-6E8A-4147-A177-3AD203B41FA5}">
                      <a16:colId xmlns:a16="http://schemas.microsoft.com/office/drawing/2014/main" val="1880843906"/>
                    </a:ext>
                  </a:extLst>
                </a:gridCol>
              </a:tblGrid>
              <a:tr h="462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3.9</a:t>
                      </a:r>
                      <a:endParaRPr lang="ko-KR" altLang="en-US" sz="1400" b="1" dirty="0"/>
                    </a:p>
                  </a:txBody>
                  <a:tcPr marL="102384" marR="102384" marT="51194" marB="51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0.0</a:t>
                      </a:r>
                      <a:endParaRPr lang="ko-KR" altLang="en-US" sz="1400" b="1" dirty="0"/>
                    </a:p>
                  </a:txBody>
                  <a:tcPr marL="102384" marR="102384" marT="51194" marB="51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0.0</a:t>
                      </a:r>
                      <a:endParaRPr lang="ko-KR" altLang="en-US" sz="1400" b="1" dirty="0"/>
                    </a:p>
                  </a:txBody>
                  <a:tcPr marL="102384" marR="102384" marT="51194" marB="51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0.0</a:t>
                      </a:r>
                      <a:endParaRPr lang="ko-KR" altLang="en-US" sz="1400" b="1" dirty="0"/>
                    </a:p>
                  </a:txBody>
                  <a:tcPr marL="102384" marR="102384" marT="51194" marB="51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3771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7A9D6C6-5C99-2441-E752-C6328E6288A2}"/>
              </a:ext>
            </a:extLst>
          </p:cNvPr>
          <p:cNvSpPr txBox="1"/>
          <p:nvPr/>
        </p:nvSpPr>
        <p:spPr>
          <a:xfrm>
            <a:off x="6078632" y="5332188"/>
            <a:ext cx="1112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0.44</a:t>
            </a:r>
            <a:endParaRPr lang="ko-KR" altLang="en-US" sz="2000" b="1" dirty="0">
              <a:solidFill>
                <a:srgbClr val="FF0000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5B68D1-FCA7-49F6-C49A-B40B3A455509}"/>
              </a:ext>
            </a:extLst>
          </p:cNvPr>
          <p:cNvSpPr/>
          <p:nvPr/>
        </p:nvSpPr>
        <p:spPr>
          <a:xfrm>
            <a:off x="1066249" y="4745990"/>
            <a:ext cx="608269" cy="184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1B879B-2447-3DC2-68FC-9F73A237F20E}"/>
              </a:ext>
            </a:extLst>
          </p:cNvPr>
          <p:cNvSpPr/>
          <p:nvPr/>
        </p:nvSpPr>
        <p:spPr>
          <a:xfrm>
            <a:off x="10914805" y="1897364"/>
            <a:ext cx="520038" cy="2022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D3AD7B4-B44E-2EC8-8B8B-1425B0CA8C3A}"/>
              </a:ext>
            </a:extLst>
          </p:cNvPr>
          <p:cNvSpPr/>
          <p:nvPr/>
        </p:nvSpPr>
        <p:spPr>
          <a:xfrm>
            <a:off x="2569137" y="5301028"/>
            <a:ext cx="2855804" cy="462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더하기 기호 27">
            <a:extLst>
              <a:ext uri="{FF2B5EF4-FFF2-40B4-BE49-F238E27FC236}">
                <a16:creationId xmlns:a16="http://schemas.microsoft.com/office/drawing/2014/main" id="{60EB3520-FB0A-3920-8E58-6DFA3DC6692B}"/>
              </a:ext>
            </a:extLst>
          </p:cNvPr>
          <p:cNvSpPr/>
          <p:nvPr/>
        </p:nvSpPr>
        <p:spPr>
          <a:xfrm rot="2700000">
            <a:off x="1825250" y="5284339"/>
            <a:ext cx="563372" cy="553998"/>
          </a:xfrm>
          <a:prstGeom prst="mathPlus">
            <a:avLst>
              <a:gd name="adj1" fmla="val 11028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4" name="같음 기호 13">
            <a:extLst>
              <a:ext uri="{FF2B5EF4-FFF2-40B4-BE49-F238E27FC236}">
                <a16:creationId xmlns:a16="http://schemas.microsoft.com/office/drawing/2014/main" id="{D961E350-2169-81E2-2F4E-125F56401BFA}"/>
              </a:ext>
            </a:extLst>
          </p:cNvPr>
          <p:cNvSpPr/>
          <p:nvPr/>
        </p:nvSpPr>
        <p:spPr>
          <a:xfrm>
            <a:off x="5592452" y="5370660"/>
            <a:ext cx="445636" cy="323166"/>
          </a:xfrm>
          <a:prstGeom prst="mathEqual">
            <a:avLst>
              <a:gd name="adj1" fmla="val 17217"/>
              <a:gd name="adj2" fmla="val 22277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graphicFrame>
        <p:nvGraphicFramePr>
          <p:cNvPr id="45" name="표 9">
            <a:extLst>
              <a:ext uri="{FF2B5EF4-FFF2-40B4-BE49-F238E27FC236}">
                <a16:creationId xmlns:a16="http://schemas.microsoft.com/office/drawing/2014/main" id="{4A6C2E9F-2DBD-A98C-2C99-EB896AEDF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354"/>
              </p:ext>
            </p:extLst>
          </p:nvPr>
        </p:nvGraphicFramePr>
        <p:xfrm>
          <a:off x="7033636" y="4633993"/>
          <a:ext cx="4952669" cy="1599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47042">
                  <a:extLst>
                    <a:ext uri="{9D8B030D-6E8A-4147-A177-3AD203B41FA5}">
                      <a16:colId xmlns:a16="http://schemas.microsoft.com/office/drawing/2014/main" val="1908124251"/>
                    </a:ext>
                  </a:extLst>
                </a:gridCol>
                <a:gridCol w="745228">
                  <a:extLst>
                    <a:ext uri="{9D8B030D-6E8A-4147-A177-3AD203B41FA5}">
                      <a16:colId xmlns:a16="http://schemas.microsoft.com/office/drawing/2014/main" val="2314449821"/>
                    </a:ext>
                  </a:extLst>
                </a:gridCol>
                <a:gridCol w="745228">
                  <a:extLst>
                    <a:ext uri="{9D8B030D-6E8A-4147-A177-3AD203B41FA5}">
                      <a16:colId xmlns:a16="http://schemas.microsoft.com/office/drawing/2014/main" val="1109342012"/>
                    </a:ext>
                  </a:extLst>
                </a:gridCol>
                <a:gridCol w="1411646">
                  <a:extLst>
                    <a:ext uri="{9D8B030D-6E8A-4147-A177-3AD203B41FA5}">
                      <a16:colId xmlns:a16="http://schemas.microsoft.com/office/drawing/2014/main" val="1575084254"/>
                    </a:ext>
                  </a:extLst>
                </a:gridCol>
                <a:gridCol w="458297">
                  <a:extLst>
                    <a:ext uri="{9D8B030D-6E8A-4147-A177-3AD203B41FA5}">
                      <a16:colId xmlns:a16="http://schemas.microsoft.com/office/drawing/2014/main" val="249040052"/>
                    </a:ext>
                  </a:extLst>
                </a:gridCol>
                <a:gridCol w="745228">
                  <a:extLst>
                    <a:ext uri="{9D8B030D-6E8A-4147-A177-3AD203B41FA5}">
                      <a16:colId xmlns:a16="http://schemas.microsoft.com/office/drawing/2014/main" val="3816976474"/>
                    </a:ext>
                  </a:extLst>
                </a:gridCol>
              </a:tblGrid>
              <a:tr h="39982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167516" marR="167516" marT="83758" marB="8375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무협</a:t>
                      </a:r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액션</a:t>
                      </a:r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/>
                        <a:t>전체이용가</a:t>
                      </a:r>
                      <a:endParaRPr lang="ko-KR" altLang="en-US" sz="1300" b="1" dirty="0"/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순정</a:t>
                      </a:r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95442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A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0.26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0.37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422093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B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0.44</a:t>
                      </a:r>
                      <a:endParaRPr lang="ko-KR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0.24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31668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14693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26FDD6C2-533A-6A01-F228-FA3A3D29C17F}"/>
              </a:ext>
            </a:extLst>
          </p:cNvPr>
          <p:cNvSpPr txBox="1"/>
          <p:nvPr/>
        </p:nvSpPr>
        <p:spPr>
          <a:xfrm>
            <a:off x="6939388" y="4293597"/>
            <a:ext cx="19555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5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User Profile</a:t>
            </a:r>
            <a:endParaRPr kumimoji="1" lang="en-US" altLang="ko-KR" sz="15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354D37-54FA-575B-9C86-35B68AA953CD}"/>
              </a:ext>
            </a:extLst>
          </p:cNvPr>
          <p:cNvSpPr txBox="1"/>
          <p:nvPr/>
        </p:nvSpPr>
        <p:spPr>
          <a:xfrm>
            <a:off x="3744686" y="4376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01E4B-2CB2-775E-2F42-F30F5FCAFA62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298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컨텐츠 기반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E66FC-E6BC-395F-0806-1DA7E4F49E54}"/>
              </a:ext>
            </a:extLst>
          </p:cNvPr>
          <p:cNvSpPr txBox="1"/>
          <p:nvPr/>
        </p:nvSpPr>
        <p:spPr>
          <a:xfrm>
            <a:off x="2027888" y="1250780"/>
            <a:ext cx="1955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Item Profile</a:t>
            </a:r>
            <a:endParaRPr kumimoji="1" lang="en-US" altLang="ko-KR" sz="20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aphicFrame>
        <p:nvGraphicFramePr>
          <p:cNvPr id="23" name="표 9">
            <a:extLst>
              <a:ext uri="{FF2B5EF4-FFF2-40B4-BE49-F238E27FC236}">
                <a16:creationId xmlns:a16="http://schemas.microsoft.com/office/drawing/2014/main" id="{6034EDF0-2B03-F546-E634-B02773C39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16915"/>
              </p:ext>
            </p:extLst>
          </p:nvPr>
        </p:nvGraphicFramePr>
        <p:xfrm>
          <a:off x="2073446" y="1690055"/>
          <a:ext cx="3848369" cy="220921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658176">
                  <a:extLst>
                    <a:ext uri="{9D8B030D-6E8A-4147-A177-3AD203B41FA5}">
                      <a16:colId xmlns:a16="http://schemas.microsoft.com/office/drawing/2014/main" val="1908124251"/>
                    </a:ext>
                  </a:extLst>
                </a:gridCol>
                <a:gridCol w="579064">
                  <a:extLst>
                    <a:ext uri="{9D8B030D-6E8A-4147-A177-3AD203B41FA5}">
                      <a16:colId xmlns:a16="http://schemas.microsoft.com/office/drawing/2014/main" val="2314449821"/>
                    </a:ext>
                  </a:extLst>
                </a:gridCol>
                <a:gridCol w="579064">
                  <a:extLst>
                    <a:ext uri="{9D8B030D-6E8A-4147-A177-3AD203B41FA5}">
                      <a16:colId xmlns:a16="http://schemas.microsoft.com/office/drawing/2014/main" val="1109342012"/>
                    </a:ext>
                  </a:extLst>
                </a:gridCol>
                <a:gridCol w="1096891">
                  <a:extLst>
                    <a:ext uri="{9D8B030D-6E8A-4147-A177-3AD203B41FA5}">
                      <a16:colId xmlns:a16="http://schemas.microsoft.com/office/drawing/2014/main" val="1575084254"/>
                    </a:ext>
                  </a:extLst>
                </a:gridCol>
                <a:gridCol w="356110">
                  <a:extLst>
                    <a:ext uri="{9D8B030D-6E8A-4147-A177-3AD203B41FA5}">
                      <a16:colId xmlns:a16="http://schemas.microsoft.com/office/drawing/2014/main" val="249040052"/>
                    </a:ext>
                  </a:extLst>
                </a:gridCol>
                <a:gridCol w="579064">
                  <a:extLst>
                    <a:ext uri="{9D8B030D-6E8A-4147-A177-3AD203B41FA5}">
                      <a16:colId xmlns:a16="http://schemas.microsoft.com/office/drawing/2014/main" val="3816976474"/>
                    </a:ext>
                  </a:extLst>
                </a:gridCol>
              </a:tblGrid>
              <a:tr h="511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무협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액션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/>
                        <a:t>전체이용가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순정</a:t>
                      </a:r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95442"/>
                  </a:ext>
                </a:extLst>
              </a:tr>
              <a:tr h="424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3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sz="13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0.44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0.24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422093"/>
                  </a:ext>
                </a:extLst>
              </a:tr>
              <a:tr h="424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3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2</a:t>
                      </a:r>
                      <a:endParaRPr lang="ko-KR" altLang="en-US" sz="13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0.47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0.20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31668"/>
                  </a:ext>
                </a:extLst>
              </a:tr>
              <a:tr h="424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3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3</a:t>
                      </a:r>
                      <a:endParaRPr lang="ko-KR" altLang="en-US" sz="13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0.26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0.37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146930"/>
                  </a:ext>
                </a:extLst>
              </a:tr>
              <a:tr h="424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상품</a:t>
                      </a:r>
                      <a:r>
                        <a:rPr lang="en-US" altLang="ko-KR" sz="1300" b="1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4</a:t>
                      </a:r>
                      <a:endParaRPr lang="ko-KR" altLang="en-US" sz="1300" b="1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85771" marR="85771" marT="42887" marB="4288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0.39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85771" marR="85771" marT="42887" marB="42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57479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7ED1B9-1799-2F7D-2172-87B4078421C6}"/>
              </a:ext>
            </a:extLst>
          </p:cNvPr>
          <p:cNvSpPr/>
          <p:nvPr/>
        </p:nvSpPr>
        <p:spPr>
          <a:xfrm>
            <a:off x="2073446" y="2213188"/>
            <a:ext cx="3840402" cy="40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7D9FEE77-AB9D-4694-1362-B02112579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509180"/>
              </p:ext>
            </p:extLst>
          </p:nvPr>
        </p:nvGraphicFramePr>
        <p:xfrm>
          <a:off x="2073446" y="4694704"/>
          <a:ext cx="3848369" cy="1599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90607">
                  <a:extLst>
                    <a:ext uri="{9D8B030D-6E8A-4147-A177-3AD203B41FA5}">
                      <a16:colId xmlns:a16="http://schemas.microsoft.com/office/drawing/2014/main" val="1908124251"/>
                    </a:ext>
                  </a:extLst>
                </a:gridCol>
                <a:gridCol w="669995">
                  <a:extLst>
                    <a:ext uri="{9D8B030D-6E8A-4147-A177-3AD203B41FA5}">
                      <a16:colId xmlns:a16="http://schemas.microsoft.com/office/drawing/2014/main" val="2314449821"/>
                    </a:ext>
                  </a:extLst>
                </a:gridCol>
                <a:gridCol w="585857">
                  <a:extLst>
                    <a:ext uri="{9D8B030D-6E8A-4147-A177-3AD203B41FA5}">
                      <a16:colId xmlns:a16="http://schemas.microsoft.com/office/drawing/2014/main" val="1109342012"/>
                    </a:ext>
                  </a:extLst>
                </a:gridCol>
                <a:gridCol w="1057348">
                  <a:extLst>
                    <a:ext uri="{9D8B030D-6E8A-4147-A177-3AD203B41FA5}">
                      <a16:colId xmlns:a16="http://schemas.microsoft.com/office/drawing/2014/main" val="1575084254"/>
                    </a:ext>
                  </a:extLst>
                </a:gridCol>
                <a:gridCol w="374567">
                  <a:extLst>
                    <a:ext uri="{9D8B030D-6E8A-4147-A177-3AD203B41FA5}">
                      <a16:colId xmlns:a16="http://schemas.microsoft.com/office/drawing/2014/main" val="249040052"/>
                    </a:ext>
                  </a:extLst>
                </a:gridCol>
                <a:gridCol w="669995">
                  <a:extLst>
                    <a:ext uri="{9D8B030D-6E8A-4147-A177-3AD203B41FA5}">
                      <a16:colId xmlns:a16="http://schemas.microsoft.com/office/drawing/2014/main" val="3816976474"/>
                    </a:ext>
                  </a:extLst>
                </a:gridCol>
              </a:tblGrid>
              <a:tr h="39982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167516" marR="167516" marT="83758" marB="8375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무협</a:t>
                      </a:r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액션</a:t>
                      </a:r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/>
                        <a:t>전체이용가</a:t>
                      </a:r>
                      <a:endParaRPr lang="ko-KR" altLang="en-US" sz="1300" b="1" dirty="0"/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순정</a:t>
                      </a:r>
                    </a:p>
                  </a:txBody>
                  <a:tcPr marL="96874" marR="96874" marT="48439" marB="48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95442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A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0.26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0.37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422093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B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0.44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0.24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0.0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631668"/>
                  </a:ext>
                </a:extLst>
              </a:tr>
              <a:tr h="399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…</a:t>
                      </a:r>
                      <a:endParaRPr lang="ko-KR" altLang="en-US" sz="1300" b="1" dirty="0"/>
                    </a:p>
                  </a:txBody>
                  <a:tcPr marL="167516" marR="167516" marT="83758" marB="83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1469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5E05C1-E350-69E3-2B38-274B5614D7F7}"/>
              </a:ext>
            </a:extLst>
          </p:cNvPr>
          <p:cNvSpPr txBox="1"/>
          <p:nvPr/>
        </p:nvSpPr>
        <p:spPr>
          <a:xfrm>
            <a:off x="2027888" y="4255427"/>
            <a:ext cx="1955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User Profile</a:t>
            </a:r>
            <a:endParaRPr kumimoji="1" lang="en-US" altLang="ko-KR" sz="20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376780-F7A9-211E-82EA-2839861B820F}"/>
              </a:ext>
            </a:extLst>
          </p:cNvPr>
          <p:cNvSpPr/>
          <p:nvPr/>
        </p:nvSpPr>
        <p:spPr>
          <a:xfrm>
            <a:off x="2073446" y="5494344"/>
            <a:ext cx="3848369" cy="406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33F8F71-4199-5CE3-D1D4-B61DB4E7A743}"/>
              </a:ext>
            </a:extLst>
          </p:cNvPr>
          <p:cNvSpPr/>
          <p:nvPr/>
        </p:nvSpPr>
        <p:spPr>
          <a:xfrm>
            <a:off x="7068448" y="3629055"/>
            <a:ext cx="4099602" cy="85617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두 벡터 간의 </a:t>
            </a:r>
            <a:r>
              <a:rPr kumimoji="1" lang="ko-KR" altLang="en-US" b="1" dirty="0">
                <a:solidFill>
                  <a:srgbClr val="FF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코사인 유사도</a:t>
            </a:r>
            <a:r>
              <a:rPr kumimoji="1" lang="ko-KR" altLang="en-US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를 계산하여 유사도가 높은 상품을 사용자에게 추천</a:t>
            </a:r>
            <a:endParaRPr kumimoji="1" lang="en-US" altLang="ko-Kore-KR" b="1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151431-B29A-FF39-D864-E91D347C0707}"/>
              </a:ext>
            </a:extLst>
          </p:cNvPr>
          <p:cNvGrpSpPr/>
          <p:nvPr/>
        </p:nvGrpSpPr>
        <p:grpSpPr>
          <a:xfrm>
            <a:off x="5913848" y="2398348"/>
            <a:ext cx="1154600" cy="3344515"/>
            <a:chOff x="8314916" y="875429"/>
            <a:chExt cx="721630" cy="876611"/>
          </a:xfrm>
        </p:grpSpPr>
        <p:cxnSp>
          <p:nvCxnSpPr>
            <p:cNvPr id="33" name="연결선: 꺾임 7">
              <a:extLst>
                <a:ext uri="{FF2B5EF4-FFF2-40B4-BE49-F238E27FC236}">
                  <a16:creationId xmlns:a16="http://schemas.microsoft.com/office/drawing/2014/main" id="{F6ADFF75-2488-28F1-50D6-BEA4B732A89C}"/>
                </a:ext>
              </a:extLst>
            </p:cNvPr>
            <p:cNvCxnSpPr>
              <a:cxnSpLocks/>
            </p:cNvCxnSpPr>
            <p:nvPr/>
          </p:nvCxnSpPr>
          <p:spPr>
            <a:xfrm>
              <a:off x="8314916" y="875429"/>
              <a:ext cx="721630" cy="434777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9">
              <a:extLst>
                <a:ext uri="{FF2B5EF4-FFF2-40B4-BE49-F238E27FC236}">
                  <a16:creationId xmlns:a16="http://schemas.microsoft.com/office/drawing/2014/main" id="{DF45C42D-67D4-3BDD-B700-4D67A8CCC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4916" y="1310206"/>
              <a:ext cx="721630" cy="441834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052F805-C6DB-8349-25C2-98903A74340B}"/>
              </a:ext>
            </a:extLst>
          </p:cNvPr>
          <p:cNvSpPr txBox="1"/>
          <p:nvPr/>
        </p:nvSpPr>
        <p:spPr>
          <a:xfrm>
            <a:off x="7061576" y="3228945"/>
            <a:ext cx="291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컨텐츠 기반 필터링</a:t>
            </a:r>
            <a:endParaRPr kumimoji="1" lang="en-US" altLang="ko-KR" sz="20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88502-4205-C90E-A9E1-3FD556F452A1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281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BDD2E0-BBAA-CD3B-2B5E-859D3FDC27A8}"/>
              </a:ext>
            </a:extLst>
          </p:cNvPr>
          <p:cNvSpPr/>
          <p:nvPr/>
        </p:nvSpPr>
        <p:spPr>
          <a:xfrm flipH="1" flipV="1">
            <a:off x="0" y="0"/>
            <a:ext cx="12192000" cy="2116454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B766B-C09B-A22C-561B-2BBFA7528B61}"/>
              </a:ext>
            </a:extLst>
          </p:cNvPr>
          <p:cNvSpPr txBox="1"/>
          <p:nvPr/>
        </p:nvSpPr>
        <p:spPr>
          <a:xfrm>
            <a:off x="356620" y="560387"/>
            <a:ext cx="351410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50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Contents</a:t>
            </a:r>
            <a:endParaRPr kumimoji="1" lang="ko-Kore-KR" altLang="en-US" sz="50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315FCA3-33A9-2619-20F4-F886C630D0D6}"/>
              </a:ext>
            </a:extLst>
          </p:cNvPr>
          <p:cNvGrpSpPr/>
          <p:nvPr/>
        </p:nvGrpSpPr>
        <p:grpSpPr>
          <a:xfrm>
            <a:off x="343574" y="1949706"/>
            <a:ext cx="11505004" cy="543815"/>
            <a:chOff x="229274" y="1949706"/>
            <a:chExt cx="11505004" cy="54381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963F446-FB4F-BD9C-D1CB-20FD95145F65}"/>
                </a:ext>
              </a:extLst>
            </p:cNvPr>
            <p:cNvGrpSpPr/>
            <p:nvPr/>
          </p:nvGrpSpPr>
          <p:grpSpPr>
            <a:xfrm rot="16200000">
              <a:off x="3123237" y="-944257"/>
              <a:ext cx="540000" cy="6327925"/>
              <a:chOff x="4016596" y="255454"/>
              <a:chExt cx="525524" cy="632792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A3CCF9D-BD29-CB03-17CE-91B6401F10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255454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F7FB66D0-3468-D685-EF53-FCE0EE381F69}"/>
                  </a:ext>
                </a:extLst>
              </p:cNvPr>
              <p:cNvSpPr/>
              <p:nvPr/>
            </p:nvSpPr>
            <p:spPr>
              <a:xfrm>
                <a:off x="4146120" y="327454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812C754-9AD4-4589-595E-7FFAD7643F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1981146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DB903B2C-DCD1-BC1F-3A8B-E3D002414695}"/>
                  </a:ext>
                </a:extLst>
              </p:cNvPr>
              <p:cNvSpPr/>
              <p:nvPr/>
            </p:nvSpPr>
            <p:spPr>
              <a:xfrm>
                <a:off x="4146120" y="2053146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778D3D-55F8-0747-F202-43997C4107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1118300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3335BE8F-B5C3-BD62-A4FF-C48E7F83D418}"/>
                  </a:ext>
                </a:extLst>
              </p:cNvPr>
              <p:cNvSpPr/>
              <p:nvPr/>
            </p:nvSpPr>
            <p:spPr>
              <a:xfrm>
                <a:off x="4146120" y="1190300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9F4CB80-079D-4E6E-C452-2F87A8DC83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3706838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3ED52ED4-1782-0A3F-0D16-19965C197937}"/>
                  </a:ext>
                </a:extLst>
              </p:cNvPr>
              <p:cNvSpPr/>
              <p:nvPr/>
            </p:nvSpPr>
            <p:spPr>
              <a:xfrm>
                <a:off x="4146120" y="3778838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5B65086-96C4-125E-FF29-B597EEED1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2843992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480A705B-95C8-8A99-61D7-11F3605ED6EB}"/>
                  </a:ext>
                </a:extLst>
              </p:cNvPr>
              <p:cNvSpPr/>
              <p:nvPr/>
            </p:nvSpPr>
            <p:spPr>
              <a:xfrm>
                <a:off x="4146120" y="2915992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CFF96E1-EF62-81F9-A3D6-43F639972E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4569684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867A8185-233A-3CA7-5572-5072237D00B0}"/>
                  </a:ext>
                </a:extLst>
              </p:cNvPr>
              <p:cNvSpPr/>
              <p:nvPr/>
            </p:nvSpPr>
            <p:spPr>
              <a:xfrm>
                <a:off x="4146120" y="4641684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82CE2E5-15CB-7114-D92E-A5ECA380A1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5432530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3EDD5A49-2521-A2C6-4730-F155F4C08800}"/>
                  </a:ext>
                </a:extLst>
              </p:cNvPr>
              <p:cNvSpPr/>
              <p:nvPr/>
            </p:nvSpPr>
            <p:spPr>
              <a:xfrm>
                <a:off x="4146120" y="5504530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331B78F-7DA1-A8DE-1BEC-9AF7F0F1A5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6295379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B6CC0D49-4082-6BCE-A9CC-20E05CBB5F69}"/>
                  </a:ext>
                </a:extLst>
              </p:cNvPr>
              <p:cNvSpPr/>
              <p:nvPr/>
            </p:nvSpPr>
            <p:spPr>
              <a:xfrm>
                <a:off x="4146120" y="6367379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7656537-38FA-15CD-B48E-A3905B01984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142956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9941E923-8690-A358-B055-BD4971FD3108}"/>
                </a:ext>
              </a:extLst>
            </p:cNvPr>
            <p:cNvSpPr/>
            <p:nvPr/>
          </p:nvSpPr>
          <p:spPr>
            <a:xfrm rot="16200000">
              <a:off x="7072593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2D38E9-E5DB-1067-26B1-E66C2738935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868648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2CDE8D-E5D9-FFE7-CEC7-7221E8692A7F}"/>
                </a:ext>
              </a:extLst>
            </p:cNvPr>
            <p:cNvSpPr/>
            <p:nvPr/>
          </p:nvSpPr>
          <p:spPr>
            <a:xfrm rot="16200000">
              <a:off x="8798285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58E8CCC-8CB1-0725-01E8-30E6342BDC2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5802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EE75B87B-27EC-32CF-48E3-DA359D6006F3}"/>
                </a:ext>
              </a:extLst>
            </p:cNvPr>
            <p:cNvSpPr/>
            <p:nvPr/>
          </p:nvSpPr>
          <p:spPr>
            <a:xfrm rot="16200000">
              <a:off x="7935439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C100C73-4A88-5052-3484-257A188D16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594340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229739DE-FD53-E15C-C5AB-6A9731EC93EE}"/>
                </a:ext>
              </a:extLst>
            </p:cNvPr>
            <p:cNvSpPr/>
            <p:nvPr/>
          </p:nvSpPr>
          <p:spPr>
            <a:xfrm rot="16200000">
              <a:off x="10523977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0D168FB-7F07-B9D7-0D14-B55D987EC4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731494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B45664C-347B-40FA-B982-FCC43F28CD2E}"/>
                </a:ext>
              </a:extLst>
            </p:cNvPr>
            <p:cNvSpPr/>
            <p:nvPr/>
          </p:nvSpPr>
          <p:spPr>
            <a:xfrm rot="16200000">
              <a:off x="9661131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55AB8BE-AEF2-6868-D0D1-83058D86F0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457186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CE706DEF-61EF-501F-C79B-BEF71A59DA7D}"/>
                </a:ext>
              </a:extLst>
            </p:cNvPr>
            <p:cNvSpPr/>
            <p:nvPr/>
          </p:nvSpPr>
          <p:spPr>
            <a:xfrm rot="16200000">
              <a:off x="11386823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6B21D5-1EBA-03ED-8EC0-14E2DC59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8" y="2884158"/>
            <a:ext cx="11325550" cy="36127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5CF5559-1D07-278C-F259-465683BEE8C0}"/>
                  </a:ext>
                </a:extLst>
              </p14:cNvPr>
              <p14:cNvContentPartPr/>
              <p14:nvPr/>
            </p14:nvContentPartPr>
            <p14:xfrm>
              <a:off x="2662320" y="3813415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5CF5559-1D07-278C-F259-465683BEE8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3680" y="380477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B350234-D5D6-FAAD-A57A-B7BB63B5AED7}"/>
              </a:ext>
            </a:extLst>
          </p:cNvPr>
          <p:cNvSpPr/>
          <p:nvPr/>
        </p:nvSpPr>
        <p:spPr>
          <a:xfrm rot="5400000">
            <a:off x="715302" y="2150423"/>
            <a:ext cx="1017558" cy="829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97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Hybrid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B71475D-C2AC-2BF4-3562-782273770DD6}"/>
              </a:ext>
            </a:extLst>
          </p:cNvPr>
          <p:cNvSpPr/>
          <p:nvPr/>
        </p:nvSpPr>
        <p:spPr>
          <a:xfrm>
            <a:off x="1377131" y="1493246"/>
            <a:ext cx="1853244" cy="586723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협업 필터링</a:t>
            </a:r>
            <a:endParaRPr kumimoji="1" lang="en-US" altLang="ko-Kore-KR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9758377-2CE4-5A9A-8243-814C4106501D}"/>
              </a:ext>
            </a:extLst>
          </p:cNvPr>
          <p:cNvSpPr/>
          <p:nvPr/>
        </p:nvSpPr>
        <p:spPr>
          <a:xfrm>
            <a:off x="1377130" y="2460010"/>
            <a:ext cx="1853244" cy="586723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컨텐츠 기반</a:t>
            </a:r>
            <a:endParaRPr kumimoji="1" lang="en-US" altLang="ko-Kore-KR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38AD55F-8DE0-EF8B-A85F-A6689435010A}"/>
              </a:ext>
            </a:extLst>
          </p:cNvPr>
          <p:cNvSpPr/>
          <p:nvPr/>
        </p:nvSpPr>
        <p:spPr>
          <a:xfrm>
            <a:off x="4762067" y="1992443"/>
            <a:ext cx="1751628" cy="586723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Hybrid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72C62-311E-6B53-E928-BC968196360A}"/>
              </a:ext>
            </a:extLst>
          </p:cNvPr>
          <p:cNvSpPr txBox="1"/>
          <p:nvPr/>
        </p:nvSpPr>
        <p:spPr>
          <a:xfrm>
            <a:off x="3547881" y="1590952"/>
            <a:ext cx="969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ω</a:t>
            </a:r>
            <a:r>
              <a:rPr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 </a:t>
            </a:r>
            <a:endParaRPr lang="ko-KR" altLang="en-US" sz="2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82C13-3CC1-93A2-5740-C6A73A176EA6}"/>
              </a:ext>
            </a:extLst>
          </p:cNvPr>
          <p:cNvSpPr txBox="1"/>
          <p:nvPr/>
        </p:nvSpPr>
        <p:spPr>
          <a:xfrm>
            <a:off x="3547881" y="2617271"/>
            <a:ext cx="969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ω</a:t>
            </a:r>
            <a:r>
              <a:rPr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</a:t>
            </a:r>
            <a:endParaRPr lang="ko-KR" altLang="en-US" sz="2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DE0AA45-0E93-26C9-66F0-E42735CB7C2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3230375" y="1786608"/>
            <a:ext cx="1531692" cy="49919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FDADD3-28B6-B65E-CB42-6433E618E01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230374" y="2285805"/>
            <a:ext cx="1531693" cy="46756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CE8ABE1-7E68-16C4-BD7C-1AABEA15A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98" y="3602257"/>
            <a:ext cx="5616702" cy="2302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267B77-F56D-3D18-2D6D-F92855585C14}"/>
              </a:ext>
            </a:extLst>
          </p:cNvPr>
          <p:cNvSpPr txBox="1"/>
          <p:nvPr/>
        </p:nvSpPr>
        <p:spPr>
          <a:xfrm>
            <a:off x="1009549" y="5968638"/>
            <a:ext cx="56721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* </a:t>
            </a:r>
            <a:r>
              <a:rPr kumimoji="1" lang="en-US" altLang="ko-KR" sz="15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Recall@N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: 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추천하려는 상품이 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400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개의 상품 중에서 상위 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개 안에 </a:t>
            </a:r>
            <a:endParaRPr kumimoji="1" lang="en-US" altLang="ko-KR" sz="15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                 존재하는지 여부를 측정하는 것</a:t>
            </a:r>
            <a:endParaRPr kumimoji="1" lang="en-US" altLang="ko-KR" sz="15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C0968676-1C32-A764-BCD4-AD30DF152FF7}"/>
              </a:ext>
            </a:extLst>
          </p:cNvPr>
          <p:cNvSpPr/>
          <p:nvPr/>
        </p:nvSpPr>
        <p:spPr>
          <a:xfrm>
            <a:off x="7429934" y="914741"/>
            <a:ext cx="4099602" cy="85617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이러한 상호작용 되지 않은 항목은 사용자와 관련이 없다고 가정</a:t>
            </a:r>
            <a:endParaRPr kumimoji="1" lang="en-US" altLang="ko-Kore-KR" b="1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BC3331ED-5808-C3AF-A1CC-B44A1ED727A4}"/>
              </a:ext>
            </a:extLst>
          </p:cNvPr>
          <p:cNvSpPr/>
          <p:nvPr/>
        </p:nvSpPr>
        <p:spPr>
          <a:xfrm rot="5400000">
            <a:off x="9212404" y="4950828"/>
            <a:ext cx="400111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8BEE2AC4-5A37-39B4-5D28-E797A0313964}"/>
              </a:ext>
            </a:extLst>
          </p:cNvPr>
          <p:cNvSpPr/>
          <p:nvPr/>
        </p:nvSpPr>
        <p:spPr>
          <a:xfrm rot="5400000">
            <a:off x="9212403" y="3244334"/>
            <a:ext cx="400111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7C6AB8B-884E-0704-E118-DC84D184A657}"/>
              </a:ext>
            </a:extLst>
          </p:cNvPr>
          <p:cNvSpPr/>
          <p:nvPr/>
        </p:nvSpPr>
        <p:spPr>
          <a:xfrm>
            <a:off x="7118048" y="2069522"/>
            <a:ext cx="4723375" cy="927208"/>
          </a:xfrm>
          <a:prstGeom prst="roundRect">
            <a:avLst/>
          </a:prstGeom>
          <a:solidFill>
            <a:srgbClr val="C89F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</a:t>
            </a:r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Test set </a:t>
            </a:r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에서 사용자가 상호작용한 각 상품에 대해</a:t>
            </a:r>
            <a:endParaRPr kumimoji="1" lang="en-US" altLang="ko-KR" sz="1500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사용자가 상호작용을 한 적이 없는 </a:t>
            </a:r>
            <a:r>
              <a:rPr kumimoji="1" lang="en-US" altLang="ko-KR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400</a:t>
            </a:r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개의 다른 상품 샘플링</a:t>
            </a:r>
            <a:endParaRPr kumimoji="1" lang="en-US" altLang="ko-KR" sz="1500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E8C563D-4186-56C7-0520-0829B9C6D064}"/>
              </a:ext>
            </a:extLst>
          </p:cNvPr>
          <p:cNvSpPr/>
          <p:nvPr/>
        </p:nvSpPr>
        <p:spPr>
          <a:xfrm>
            <a:off x="7118048" y="3840897"/>
            <a:ext cx="4723375" cy="927208"/>
          </a:xfrm>
          <a:prstGeom prst="roundRect">
            <a:avLst/>
          </a:prstGeom>
          <a:solidFill>
            <a:srgbClr val="C89F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2.</a:t>
            </a:r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추천 모델을 통해 상호작용이 있는 상품과 없는</a:t>
            </a:r>
            <a:endParaRPr kumimoji="1" lang="en-US" altLang="ko-KR" sz="1500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상품에 대해 </a:t>
            </a:r>
            <a:r>
              <a:rPr kumimoji="1" lang="en-US" altLang="ko-KR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400</a:t>
            </a:r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개 상품에 대한 추천 순위 부여</a:t>
            </a:r>
            <a:endParaRPr kumimoji="1" lang="en-US" altLang="ko-KR" sz="1500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3739F270-71AF-6DE5-8D42-407C915A5EA2}"/>
              </a:ext>
            </a:extLst>
          </p:cNvPr>
          <p:cNvSpPr/>
          <p:nvPr/>
        </p:nvSpPr>
        <p:spPr>
          <a:xfrm>
            <a:off x="7118048" y="5545542"/>
            <a:ext cx="4723375" cy="927208"/>
          </a:xfrm>
          <a:prstGeom prst="roundRect">
            <a:avLst/>
          </a:prstGeom>
          <a:solidFill>
            <a:srgbClr val="C89F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</a:t>
            </a:r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Top-N </a:t>
            </a:r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정확도 지표 중 해당 사용자와 상품에 대한</a:t>
            </a:r>
            <a:endParaRPr kumimoji="1" lang="en-US" altLang="ko-KR" sz="1500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kumimoji="1" lang="en-US" altLang="ko-KR" sz="1500" dirty="0" err="1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Recall@N</a:t>
            </a:r>
            <a:r>
              <a:rPr kumimoji="1" lang="en-US" altLang="ko-KR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sz="15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지표를 사용하여 측정</a:t>
            </a:r>
            <a:endParaRPr kumimoji="1" lang="en-US" altLang="ko-KR" sz="1500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2BA4CC-B458-0A2A-124F-D98A8871B568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8660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성능지표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51EEEC7-C6A2-2282-DCDD-F858CA2DBE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404517"/>
              </p:ext>
            </p:extLst>
          </p:nvPr>
        </p:nvGraphicFramePr>
        <p:xfrm>
          <a:off x="1091262" y="1710989"/>
          <a:ext cx="4826633" cy="423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B6E85713-34F9-85F8-D356-DE584A111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05435"/>
              </p:ext>
            </p:extLst>
          </p:nvPr>
        </p:nvGraphicFramePr>
        <p:xfrm>
          <a:off x="6273949" y="5337733"/>
          <a:ext cx="5527820" cy="138008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945039">
                  <a:extLst>
                    <a:ext uri="{9D8B030D-6E8A-4147-A177-3AD203B41FA5}">
                      <a16:colId xmlns:a16="http://schemas.microsoft.com/office/drawing/2014/main" val="1573334909"/>
                    </a:ext>
                  </a:extLst>
                </a:gridCol>
                <a:gridCol w="1058254">
                  <a:extLst>
                    <a:ext uri="{9D8B030D-6E8A-4147-A177-3AD203B41FA5}">
                      <a16:colId xmlns:a16="http://schemas.microsoft.com/office/drawing/2014/main" val="3895653521"/>
                    </a:ext>
                  </a:extLst>
                </a:gridCol>
                <a:gridCol w="1213879">
                  <a:extLst>
                    <a:ext uri="{9D8B030D-6E8A-4147-A177-3AD203B41FA5}">
                      <a16:colId xmlns:a16="http://schemas.microsoft.com/office/drawing/2014/main" val="931529030"/>
                    </a:ext>
                  </a:extLst>
                </a:gridCol>
                <a:gridCol w="1310648">
                  <a:extLst>
                    <a:ext uri="{9D8B030D-6E8A-4147-A177-3AD203B41FA5}">
                      <a16:colId xmlns:a16="http://schemas.microsoft.com/office/drawing/2014/main" val="339957864"/>
                    </a:ext>
                  </a:extLst>
                </a:gridCol>
              </a:tblGrid>
              <a:tr h="3450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Model Name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Recall@5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Recall@10</a:t>
                      </a:r>
                      <a:endParaRPr lang="ko-KR" altLang="en-US" sz="1500" dirty="0"/>
                    </a:p>
                  </a:txBody>
                  <a:tcPr marL="85074" marR="85074" marT="42537" marB="42537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Recall@25</a:t>
                      </a:r>
                      <a:endParaRPr lang="ko-KR" altLang="en-US" sz="1500" dirty="0"/>
                    </a:p>
                  </a:txBody>
                  <a:tcPr marL="85074" marR="85074" marT="42537" marB="42537"/>
                </a:tc>
                <a:extLst>
                  <a:ext uri="{0D108BD9-81ED-4DB2-BD59-A6C34878D82A}">
                    <a16:rowId xmlns:a16="http://schemas.microsoft.com/office/drawing/2014/main" val="993237300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Content-Based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0.118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0.206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0.412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27960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Collaborative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0.562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0.674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0.803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30104"/>
                  </a:ext>
                </a:extLst>
              </a:tr>
              <a:tr h="3450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Hybrid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0.571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0.686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0.808</a:t>
                      </a:r>
                      <a:endParaRPr lang="ko-KR" altLang="en-US" sz="1500" dirty="0"/>
                    </a:p>
                  </a:txBody>
                  <a:tcPr marL="85074" marR="85074" marT="42537" marB="4253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6073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85AAD92-ED7E-040E-FA97-F23D1366B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106" y="340076"/>
            <a:ext cx="2850729" cy="2342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242272-E364-485F-5EF3-0B426E8B6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047" y="2789275"/>
            <a:ext cx="2851041" cy="234221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93629A-BE5E-6FC3-F79E-903CBED8A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47" y="340076"/>
            <a:ext cx="2851041" cy="23436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A1BCAA-A79D-2124-C2FB-30AABBAC7F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949" y="2787894"/>
            <a:ext cx="2851041" cy="23436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1C173-B50A-5099-DA69-D7082E05B66E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62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8824E2-2D3C-735A-FD07-545F500F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14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E02A5001-0AB8-107B-E95F-6F0D2289ED9F}"/>
              </a:ext>
            </a:extLst>
          </p:cNvPr>
          <p:cNvSpPr/>
          <p:nvPr/>
        </p:nvSpPr>
        <p:spPr>
          <a:xfrm>
            <a:off x="359456" y="386900"/>
            <a:ext cx="2367258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추천 탭 개선 제안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E9877-83B2-CB54-F4C7-C7E73F92ED7B}"/>
              </a:ext>
            </a:extLst>
          </p:cNvPr>
          <p:cNvSpPr txBox="1"/>
          <p:nvPr/>
        </p:nvSpPr>
        <p:spPr>
          <a:xfrm>
            <a:off x="29631" y="4800978"/>
            <a:ext cx="569387" cy="18748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추천 탭 개선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CFFE25-CE0D-5DF9-8DEE-FCE7C2EF7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241"/>
          <a:stretch/>
        </p:blipFill>
        <p:spPr>
          <a:xfrm>
            <a:off x="784213" y="1734662"/>
            <a:ext cx="2545868" cy="16490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7001F5-AF1B-305B-12AC-3C9CA03CB966}"/>
              </a:ext>
            </a:extLst>
          </p:cNvPr>
          <p:cNvSpPr txBox="1"/>
          <p:nvPr/>
        </p:nvSpPr>
        <p:spPr>
          <a:xfrm>
            <a:off x="1120405" y="1120749"/>
            <a:ext cx="2430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실제 어플 내 화면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1DF6DC-584D-77C1-3606-EB7C65D8B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202" y="1656336"/>
            <a:ext cx="2545868" cy="1649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1568CF-E8F1-381C-0E0A-D8727821A81C}"/>
              </a:ext>
            </a:extLst>
          </p:cNvPr>
          <p:cNvSpPr txBox="1"/>
          <p:nvPr/>
        </p:nvSpPr>
        <p:spPr>
          <a:xfrm>
            <a:off x="3601964" y="2929673"/>
            <a:ext cx="2633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중복된 </a:t>
            </a:r>
            <a:r>
              <a:rPr kumimoji="1" lang="ko-KR" altLang="en-US" sz="2200" b="1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추천탭</a:t>
            </a:r>
            <a:r>
              <a:rPr kumimoji="1" lang="ko-KR" altLang="en-US" sz="2200" b="1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등장</a:t>
            </a:r>
            <a:endParaRPr kumimoji="1" lang="ko-Kore-KR" altLang="en-US" sz="22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E2CCDDBD-8BD6-6887-DD07-AA7F27E4F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213846" y="1936929"/>
            <a:ext cx="870426" cy="102143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4FD7F37-10DD-ADB8-546E-BF80B3A3A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2222" y="1016049"/>
            <a:ext cx="4679573" cy="58419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3EE1F0-E095-EEB0-0E85-6B6EF9D69737}"/>
              </a:ext>
            </a:extLst>
          </p:cNvPr>
          <p:cNvSpPr txBox="1"/>
          <p:nvPr/>
        </p:nvSpPr>
        <p:spPr>
          <a:xfrm>
            <a:off x="5922152" y="4156196"/>
            <a:ext cx="2727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어플 사용경험 기반</a:t>
            </a:r>
            <a:endParaRPr kumimoji="1" lang="en-US" altLang="ko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추가 개선점</a:t>
            </a:r>
            <a:endParaRPr kumimoji="1" lang="en-US" altLang="ko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8AC7A-3FBC-5DDA-27E1-1A90EE5A8CE2}"/>
              </a:ext>
            </a:extLst>
          </p:cNvPr>
          <p:cNvSpPr txBox="1"/>
          <p:nvPr/>
        </p:nvSpPr>
        <p:spPr>
          <a:xfrm>
            <a:off x="5922152" y="800605"/>
            <a:ext cx="19559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추천탭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개선안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57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8824E2-2D3C-735A-FD07-545F500F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E02A5001-0AB8-107B-E95F-6F0D2289ED9F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Word2Vec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76022-52EB-1D69-248B-52BF3C6725C8}"/>
              </a:ext>
            </a:extLst>
          </p:cNvPr>
          <p:cNvSpPr txBox="1"/>
          <p:nvPr/>
        </p:nvSpPr>
        <p:spPr>
          <a:xfrm>
            <a:off x="892832" y="1162694"/>
            <a:ext cx="2438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Word2Vec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이란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?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34263-2BA2-9B79-65AB-82516B14E4BA}"/>
              </a:ext>
            </a:extLst>
          </p:cNvPr>
          <p:cNvSpPr txBox="1"/>
          <p:nvPr/>
        </p:nvSpPr>
        <p:spPr>
          <a:xfrm>
            <a:off x="892832" y="1802654"/>
            <a:ext cx="2105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왜 사용했는가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2A4E6D-97DE-ADF5-5792-6759B98BFCDB}"/>
              </a:ext>
            </a:extLst>
          </p:cNvPr>
          <p:cNvSpPr txBox="1"/>
          <p:nvPr/>
        </p:nvSpPr>
        <p:spPr>
          <a:xfrm>
            <a:off x="3347350" y="1854030"/>
            <a:ext cx="791915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700" b="1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상품들 간의 </a:t>
            </a:r>
            <a:r>
              <a:rPr kumimoji="1" lang="ko-KR" altLang="en-US" sz="1700" b="1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보이지 않는 연관성</a:t>
            </a:r>
            <a:r>
              <a:rPr kumimoji="1" lang="ko-KR" altLang="en-US" sz="1700" b="1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을 찾기 위해</a:t>
            </a:r>
            <a:r>
              <a:rPr kumimoji="1" lang="en-US" altLang="ko-KR" sz="1700" b="1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!</a:t>
            </a:r>
          </a:p>
          <a:p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최근 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Word2Vec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은 자연어 분야가 아닌 다른 분야에 대해 확장이 일어나고 있음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.</a:t>
            </a:r>
          </a:p>
          <a:p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Prod2Vec, Item2Item, Song2Vec, Live2Vec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 등 여러 형태의 변형들로 사용되고 있음</a:t>
            </a:r>
            <a:endParaRPr kumimoji="1" lang="en-US" altLang="ko-KR" sz="15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KOTRA HOPE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EC93F2-1B45-A49C-CAC1-9AEC5700648E}"/>
              </a:ext>
            </a:extLst>
          </p:cNvPr>
          <p:cNvSpPr txBox="1"/>
          <p:nvPr/>
        </p:nvSpPr>
        <p:spPr>
          <a:xfrm>
            <a:off x="3347351" y="1255027"/>
            <a:ext cx="7239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단어 간의 연관성을 반영하여 단어를 특정 길이의 벡터로 수치화 하도록 학습하는 과정</a:t>
            </a:r>
            <a:endParaRPr lang="ko-Kore-KR" altLang="en-US" sz="15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63F23E-6BAE-FA82-ABFA-71E641246E33}"/>
              </a:ext>
            </a:extLst>
          </p:cNvPr>
          <p:cNvGrpSpPr/>
          <p:nvPr/>
        </p:nvGrpSpPr>
        <p:grpSpPr>
          <a:xfrm>
            <a:off x="1923296" y="2827129"/>
            <a:ext cx="9002889" cy="749095"/>
            <a:chOff x="1746312" y="2946332"/>
            <a:chExt cx="9002889" cy="7490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28E65C-C659-C5AD-1083-CA1CBDFFAD35}"/>
                </a:ext>
              </a:extLst>
            </p:cNvPr>
            <p:cNvSpPr txBox="1"/>
            <p:nvPr/>
          </p:nvSpPr>
          <p:spPr>
            <a:xfrm>
              <a:off x="1746312" y="3326095"/>
              <a:ext cx="9002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나는 </a:t>
              </a:r>
              <a:r>
                <a:rPr kumimoji="1"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/</a:t>
              </a:r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 어제 </a:t>
              </a:r>
              <a:r>
                <a:rPr kumimoji="1"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/</a:t>
              </a:r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 점심에 </a:t>
              </a:r>
              <a:r>
                <a:rPr kumimoji="1"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/</a:t>
              </a:r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 카페에서 </a:t>
              </a:r>
              <a:r>
                <a:rPr kumimoji="1"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/</a:t>
              </a:r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 </a:t>
              </a:r>
              <a:r>
                <a:rPr kumimoji="1" lang="ko-KR" altLang="en-US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아이스아메리카노를</a:t>
              </a:r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 </a:t>
              </a:r>
              <a:r>
                <a:rPr kumimoji="1"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/</a:t>
              </a:r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 먹었다</a:t>
              </a:r>
              <a:r>
                <a:rPr kumimoji="1"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  <a:cs typeface="KOTRA HOPE" panose="020B0600000101010101" pitchFamily="34" charset="-127"/>
                </a:rPr>
                <a:t>.</a:t>
              </a:r>
              <a:endParaRPr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AE66072-37F1-55CF-98F5-D31518E5435E}"/>
                </a:ext>
              </a:extLst>
            </p:cNvPr>
            <p:cNvSpPr/>
            <p:nvPr/>
          </p:nvSpPr>
          <p:spPr>
            <a:xfrm>
              <a:off x="5198960" y="3295480"/>
              <a:ext cx="1209500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82E552-CACC-BB83-E6BD-4EB7FEAF0097}"/>
                </a:ext>
              </a:extLst>
            </p:cNvPr>
            <p:cNvSpPr txBox="1"/>
            <p:nvPr/>
          </p:nvSpPr>
          <p:spPr>
            <a:xfrm>
              <a:off x="4937385" y="2946332"/>
              <a:ext cx="1732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rgbClr val="FF000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어떤 단어</a:t>
              </a:r>
              <a:r>
                <a:rPr kumimoji="1" lang="en-US" altLang="ko-KR" b="1" dirty="0">
                  <a:solidFill>
                    <a:srgbClr val="FF000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?</a:t>
              </a:r>
              <a:endParaRPr lang="ko-Kore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FA5E3BF-E4B7-69FB-0DB5-F85D614DB255}"/>
              </a:ext>
            </a:extLst>
          </p:cNvPr>
          <p:cNvSpPr txBox="1"/>
          <p:nvPr/>
        </p:nvSpPr>
        <p:spPr>
          <a:xfrm>
            <a:off x="892832" y="3953324"/>
            <a:ext cx="5016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프로젝트에서 사용한 원리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(Prod2Vec)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92E2130-5B24-FF84-C5F4-EAA133E8C7CD}"/>
              </a:ext>
            </a:extLst>
          </p:cNvPr>
          <p:cNvGrpSpPr>
            <a:grpSpLocks noChangeAspect="1"/>
          </p:cNvGrpSpPr>
          <p:nvPr/>
        </p:nvGrpSpPr>
        <p:grpSpPr>
          <a:xfrm>
            <a:off x="1285828" y="5056701"/>
            <a:ext cx="1414399" cy="1414399"/>
            <a:chOff x="1205445" y="2502723"/>
            <a:chExt cx="2332977" cy="2332977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D79F9BB-7D18-351E-72F7-CECC8DD3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5445" y="2502723"/>
              <a:ext cx="2332977" cy="233297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3D7759-C0F8-4DAE-3120-8B77B0E8563C}"/>
                </a:ext>
              </a:extLst>
            </p:cNvPr>
            <p:cNvSpPr txBox="1"/>
            <p:nvPr/>
          </p:nvSpPr>
          <p:spPr>
            <a:xfrm>
              <a:off x="1639260" y="4046372"/>
              <a:ext cx="1465344" cy="609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b="1" dirty="0">
                  <a:solidFill>
                    <a:srgbClr val="C0000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A </a:t>
              </a:r>
              <a:r>
                <a:rPr kumimoji="1" lang="ko-KR" altLang="en-US" b="1" dirty="0">
                  <a:solidFill>
                    <a:srgbClr val="C0000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유저</a:t>
              </a:r>
              <a:endParaRPr kumimoji="1" lang="ko-Kore-KR" altLang="en-US" b="1" dirty="0">
                <a:solidFill>
                  <a:srgbClr val="C0000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4556F6-35FC-07E4-8148-022AFB497490}"/>
              </a:ext>
            </a:extLst>
          </p:cNvPr>
          <p:cNvSpPr txBox="1"/>
          <p:nvPr/>
        </p:nvSpPr>
        <p:spPr>
          <a:xfrm>
            <a:off x="913370" y="4369556"/>
            <a:ext cx="900288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유저의 클릭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구매이력을 바탕으로 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Word2Vec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학습을 실시하여 해당 작품을 수치화 하도록 학습</a:t>
            </a:r>
            <a:endParaRPr lang="ko-Kore-KR" altLang="en-US" sz="15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73FDE0-0451-0304-CF3C-958C0E23E6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487"/>
          <a:stretch/>
        </p:blipFill>
        <p:spPr>
          <a:xfrm>
            <a:off x="3300548" y="5128115"/>
            <a:ext cx="936381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BF8C4F1-FD05-B643-85E1-C26E7C860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343" y="5128115"/>
            <a:ext cx="1039398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F2D2E-9802-2AB9-CE63-30913956F0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00" r="14971"/>
          <a:stretch/>
        </p:blipFill>
        <p:spPr>
          <a:xfrm>
            <a:off x="5008440" y="5128115"/>
            <a:ext cx="971392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542C56-DCF7-7807-A7EB-0CAE61EC34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40" t="4136" r="52141"/>
          <a:stretch/>
        </p:blipFill>
        <p:spPr>
          <a:xfrm>
            <a:off x="8562252" y="5128115"/>
            <a:ext cx="965917" cy="13804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6D4406-5639-D57F-538E-BC3C47994E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149" t="2688"/>
          <a:stretch/>
        </p:blipFill>
        <p:spPr>
          <a:xfrm>
            <a:off x="10299680" y="5128115"/>
            <a:ext cx="966826" cy="140128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E93677-21CA-9541-C0D2-FC2962298025}"/>
              </a:ext>
            </a:extLst>
          </p:cNvPr>
          <p:cNvSpPr/>
          <p:nvPr/>
        </p:nvSpPr>
        <p:spPr>
          <a:xfrm>
            <a:off x="6672929" y="5047474"/>
            <a:ext cx="1178419" cy="15989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0E5FB-08A5-7B80-325B-0DC4DC296F14}"/>
              </a:ext>
            </a:extLst>
          </p:cNvPr>
          <p:cNvSpPr txBox="1"/>
          <p:nvPr/>
        </p:nvSpPr>
        <p:spPr>
          <a:xfrm>
            <a:off x="6408692" y="4691021"/>
            <a:ext cx="173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어떤 작품</a:t>
            </a:r>
            <a:r>
              <a:rPr kumimoji="1" lang="en-US" altLang="ko-KR" b="1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lang="ko-Kore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CA160E-936E-8009-7992-C8F9CCBF7440}"/>
              </a:ext>
            </a:extLst>
          </p:cNvPr>
          <p:cNvCxnSpPr/>
          <p:nvPr/>
        </p:nvCxnSpPr>
        <p:spPr>
          <a:xfrm>
            <a:off x="4391696" y="5834130"/>
            <a:ext cx="48939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1DDBCA5-A718-AFB2-7512-55F760F18EB0}"/>
              </a:ext>
            </a:extLst>
          </p:cNvPr>
          <p:cNvCxnSpPr/>
          <p:nvPr/>
        </p:nvCxnSpPr>
        <p:spPr>
          <a:xfrm>
            <a:off x="6096047" y="5834130"/>
            <a:ext cx="48939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19B8D37-35F8-6FB3-74C4-C2A9B3B573C5}"/>
              </a:ext>
            </a:extLst>
          </p:cNvPr>
          <p:cNvCxnSpPr/>
          <p:nvPr/>
        </p:nvCxnSpPr>
        <p:spPr>
          <a:xfrm>
            <a:off x="7967209" y="5831984"/>
            <a:ext cx="48939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9C43D6-4FE4-125A-9E83-47A91D3E75F8}"/>
              </a:ext>
            </a:extLst>
          </p:cNvPr>
          <p:cNvCxnSpPr/>
          <p:nvPr/>
        </p:nvCxnSpPr>
        <p:spPr>
          <a:xfrm>
            <a:off x="9671560" y="5831984"/>
            <a:ext cx="48939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DE9877-83B2-CB54-F4C7-C7E73F92ED7B}"/>
              </a:ext>
            </a:extLst>
          </p:cNvPr>
          <p:cNvSpPr txBox="1"/>
          <p:nvPr/>
        </p:nvSpPr>
        <p:spPr>
          <a:xfrm>
            <a:off x="29631" y="4441904"/>
            <a:ext cx="569387" cy="22339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딥 러 </a:t>
            </a:r>
            <a:r>
              <a:rPr kumimoji="1" lang="ko-KR" altLang="en-US" sz="2500" b="1" dirty="0" err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닝</a:t>
            </a:r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2732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B214B4-E26B-CB8A-3477-86E25CF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53F4AC-03C4-AE51-FBC8-E8171D9CCCFB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Word2Vec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A7150-D470-F28C-2F36-2E9B64635BC7}"/>
              </a:ext>
            </a:extLst>
          </p:cNvPr>
          <p:cNvSpPr txBox="1"/>
          <p:nvPr/>
        </p:nvSpPr>
        <p:spPr>
          <a:xfrm>
            <a:off x="1419391" y="1334071"/>
            <a:ext cx="2403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유저별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사용 이력 </a:t>
            </a:r>
            <a:endParaRPr kumimoji="1" lang="en-US" altLang="ko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  <a:p>
            <a:pPr algn="ctr"/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table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생성</a:t>
            </a:r>
            <a:endParaRPr kumimoji="1" lang="en-US" altLang="ko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7141C7-A69E-A50A-3318-FA64865E8846}"/>
              </a:ext>
            </a:extLst>
          </p:cNvPr>
          <p:cNvGrpSpPr/>
          <p:nvPr/>
        </p:nvGrpSpPr>
        <p:grpSpPr>
          <a:xfrm>
            <a:off x="928294" y="2104901"/>
            <a:ext cx="3704871" cy="3099267"/>
            <a:chOff x="1019448" y="2213873"/>
            <a:chExt cx="3704871" cy="30992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8A0C3F-712E-FF38-7899-1BCDCC63DBBF}"/>
                </a:ext>
              </a:extLst>
            </p:cNvPr>
            <p:cNvSpPr txBox="1"/>
            <p:nvPr/>
          </p:nvSpPr>
          <p:spPr>
            <a:xfrm>
              <a:off x="1975994" y="4570797"/>
              <a:ext cx="274832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sz="1500" b="1" dirty="0"/>
                <a:t>데이터를</a:t>
              </a:r>
              <a:r>
                <a:rPr lang="ko-KR" altLang="en-US" sz="1500" b="1" dirty="0"/>
                <a:t> 시간 </a:t>
              </a:r>
              <a:endParaRPr lang="en-US" altLang="ko-KR" sz="1500" b="1" dirty="0"/>
            </a:p>
            <a:p>
              <a:pPr algn="ctr"/>
              <a:r>
                <a:rPr lang="ko-KR" altLang="en-US" sz="1500" b="1" dirty="0"/>
                <a:t>순서대로 정렬</a:t>
              </a:r>
              <a:endParaRPr lang="ko-Kore-KR" altLang="en-US" sz="1500" b="1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3446CB-CBFC-657A-52EC-F2D13012CED2}"/>
                </a:ext>
              </a:extLst>
            </p:cNvPr>
            <p:cNvGrpSpPr/>
            <p:nvPr/>
          </p:nvGrpSpPr>
          <p:grpSpPr>
            <a:xfrm>
              <a:off x="1019448" y="2213873"/>
              <a:ext cx="3233542" cy="3099267"/>
              <a:chOff x="929026" y="1627608"/>
              <a:chExt cx="3233542" cy="309926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6DA9250-1B0E-97B9-D4E0-4D528CB67F80}"/>
                  </a:ext>
                </a:extLst>
              </p:cNvPr>
              <p:cNvSpPr/>
              <p:nvPr/>
            </p:nvSpPr>
            <p:spPr>
              <a:xfrm>
                <a:off x="929026" y="1627608"/>
                <a:ext cx="3233542" cy="30992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08C483F-E72F-A991-D482-CB9037E79E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69194" y="1933751"/>
                <a:ext cx="918632" cy="930992"/>
                <a:chOff x="1205445" y="2502723"/>
                <a:chExt cx="2332977" cy="2364366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AB8A611-5828-B5A5-5A3D-35AC2C33C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05445" y="2502723"/>
                  <a:ext cx="2332977" cy="2332977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51E691A-A4CF-5E11-C816-69FBBDA37E94}"/>
                    </a:ext>
                  </a:extLst>
                </p:cNvPr>
                <p:cNvSpPr txBox="1"/>
                <p:nvPr/>
              </p:nvSpPr>
              <p:spPr>
                <a:xfrm>
                  <a:off x="1394479" y="4046373"/>
                  <a:ext cx="1954904" cy="820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sz="1500" b="1" dirty="0">
                      <a:solidFill>
                        <a:srgbClr val="C00000"/>
                      </a:solidFill>
                      <a:latin typeface="Gmarket Sans TTF Bold" panose="02000000000000000000" pitchFamily="2" charset="-128"/>
                      <a:ea typeface="Gmarket Sans TTF Bold" panose="02000000000000000000" pitchFamily="2" charset="-128"/>
                    </a:rPr>
                    <a:t>A </a:t>
                  </a:r>
                  <a:r>
                    <a:rPr kumimoji="1" lang="ko-KR" altLang="en-US" sz="1500" b="1" dirty="0">
                      <a:solidFill>
                        <a:srgbClr val="C00000"/>
                      </a:solidFill>
                      <a:latin typeface="Gmarket Sans TTF Bold" panose="02000000000000000000" pitchFamily="2" charset="-128"/>
                      <a:ea typeface="Gmarket Sans TTF Bold" panose="02000000000000000000" pitchFamily="2" charset="-128"/>
                    </a:rPr>
                    <a:t>유저</a:t>
                  </a:r>
                  <a:endParaRPr kumimoji="1" lang="ko-Kore-KR" altLang="en-US" sz="1500" b="1" dirty="0">
                    <a:solidFill>
                      <a:srgbClr val="C00000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endParaRPr>
                </a:p>
              </p:txBody>
            </p:sp>
          </p:grp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D6C9B38-BFCE-A908-9311-6402C8725A3A}"/>
                  </a:ext>
                </a:extLst>
              </p:cNvPr>
              <p:cNvCxnSpPr/>
              <p:nvPr/>
            </p:nvCxnSpPr>
            <p:spPr>
              <a:xfrm>
                <a:off x="2177622" y="2361005"/>
                <a:ext cx="48939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Object 4">
                <a:extLst>
                  <a:ext uri="{FF2B5EF4-FFF2-40B4-BE49-F238E27FC236}">
                    <a16:creationId xmlns:a16="http://schemas.microsoft.com/office/drawing/2014/main" id="{F4890B6E-7097-05D1-6578-6B6022F9A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04385" y="2348769"/>
                <a:ext cx="489397" cy="489397"/>
              </a:xfrm>
              <a:prstGeom prst="rect">
                <a:avLst/>
              </a:prstGeom>
            </p:spPr>
          </p:pic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2D2142AA-653E-9988-B76A-B25D46BDC9DF}"/>
                  </a:ext>
                </a:extLst>
              </p:cNvPr>
              <p:cNvSpPr/>
              <p:nvPr/>
            </p:nvSpPr>
            <p:spPr>
              <a:xfrm>
                <a:off x="2808577" y="2881836"/>
                <a:ext cx="1081012" cy="397805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500" b="1" dirty="0">
                    <a:solidFill>
                      <a:schemeClr val="bg1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rPr>
                  <a:t>클릭내역</a:t>
                </a:r>
                <a:endParaRPr kumimoji="1" lang="ko-Kore-KR" altLang="en-US" sz="15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9D89A521-0DF0-332A-A68D-573F4585C9A3}"/>
                  </a:ext>
                </a:extLst>
              </p:cNvPr>
              <p:cNvSpPr/>
              <p:nvPr/>
            </p:nvSpPr>
            <p:spPr>
              <a:xfrm>
                <a:off x="2808578" y="1927859"/>
                <a:ext cx="1081012" cy="397805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500" b="1" dirty="0">
                    <a:solidFill>
                      <a:schemeClr val="bg1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rPr>
                  <a:t>구매내역</a:t>
                </a:r>
                <a:endParaRPr kumimoji="1" lang="ko-Kore-KR" altLang="en-US" sz="15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07E482C4-A127-7023-5B24-407F20BF44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90242" y="3666011"/>
                <a:ext cx="48939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굽은 화살표[B] 25">
            <a:extLst>
              <a:ext uri="{FF2B5EF4-FFF2-40B4-BE49-F238E27FC236}">
                <a16:creationId xmlns:a16="http://schemas.microsoft.com/office/drawing/2014/main" id="{D71C24AE-E3FA-7E9B-382D-E496E0E93CD9}"/>
              </a:ext>
            </a:extLst>
          </p:cNvPr>
          <p:cNvSpPr/>
          <p:nvPr/>
        </p:nvSpPr>
        <p:spPr>
          <a:xfrm rot="10800000" flipH="1">
            <a:off x="2513811" y="5204168"/>
            <a:ext cx="1816630" cy="851648"/>
          </a:xfrm>
          <a:prstGeom prst="bentArrow">
            <a:avLst>
              <a:gd name="adj1" fmla="val 21510"/>
              <a:gd name="adj2" fmla="val 22754"/>
              <a:gd name="adj3" fmla="val 27659"/>
              <a:gd name="adj4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603802-5B8C-7503-ACC8-21E7A3887870}"/>
              </a:ext>
            </a:extLst>
          </p:cNvPr>
          <p:cNvGrpSpPr/>
          <p:nvPr/>
        </p:nvGrpSpPr>
        <p:grpSpPr>
          <a:xfrm>
            <a:off x="4499046" y="1876298"/>
            <a:ext cx="5569747" cy="4591189"/>
            <a:chOff x="4488654" y="1650385"/>
            <a:chExt cx="5569747" cy="459118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0DC6A93-FF40-8B03-FC85-B2219BC40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55"/>
            <a:stretch/>
          </p:blipFill>
          <p:spPr>
            <a:xfrm>
              <a:off x="4599416" y="2169173"/>
              <a:ext cx="5339757" cy="2768491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1A2447-917E-E3E2-7E1F-6996D3273546}"/>
                </a:ext>
              </a:extLst>
            </p:cNvPr>
            <p:cNvSpPr/>
            <p:nvPr/>
          </p:nvSpPr>
          <p:spPr>
            <a:xfrm>
              <a:off x="4488655" y="1650385"/>
              <a:ext cx="5569746" cy="45911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D7A00F-FD77-591D-E856-7C6472978FCB}"/>
                </a:ext>
              </a:extLst>
            </p:cNvPr>
            <p:cNvSpPr txBox="1"/>
            <p:nvPr/>
          </p:nvSpPr>
          <p:spPr>
            <a:xfrm>
              <a:off x="4488654" y="1747463"/>
              <a:ext cx="55697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유저이력 데이터셋 중 </a:t>
              </a:r>
              <a:r>
                <a:rPr kumimoji="1" lang="en-US" altLang="ko-KR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USER_ID, BOOK_LOG</a:t>
              </a:r>
              <a:r>
                <a:rPr kumimoji="1" lang="ko-KR" altLang="en-US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이용</a:t>
              </a:r>
              <a:endParaRPr lang="ko-Kore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CE3F89-EAC7-1F66-3A38-3F6F8E6AD0ED}"/>
                </a:ext>
              </a:extLst>
            </p:cNvPr>
            <p:cNvSpPr txBox="1"/>
            <p:nvPr/>
          </p:nvSpPr>
          <p:spPr>
            <a:xfrm>
              <a:off x="4599417" y="4970645"/>
              <a:ext cx="4994960" cy="11022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5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USER_ID : </a:t>
              </a:r>
              <a:r>
                <a:rPr kumimoji="1" lang="ko-KR" altLang="en-US" sz="1500" dirty="0" err="1">
                  <a:solidFill>
                    <a:srgbClr val="FF000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고유값</a:t>
              </a:r>
              <a:endParaRPr kumimoji="1" lang="en-US" altLang="ko-KR" sz="15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5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BOOK_LOG : </a:t>
              </a:r>
              <a:r>
                <a:rPr kumimoji="1" lang="ko-KR" altLang="en-US" sz="15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클릭</a:t>
              </a:r>
              <a:r>
                <a:rPr kumimoji="1" lang="en-US" altLang="ko-KR" sz="15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</a:t>
              </a:r>
              <a:r>
                <a:rPr kumimoji="1" lang="ko-KR" altLang="en-US" sz="15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구매이력</a:t>
              </a:r>
              <a:r>
                <a:rPr kumimoji="1" lang="en-US" altLang="ko-KR" sz="15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</a:t>
              </a:r>
              <a:r>
                <a:rPr kumimoji="1" lang="ko-KR" altLang="en-US" sz="15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ko-KR" altLang="en-US" sz="1500" dirty="0">
                  <a:solidFill>
                    <a:srgbClr val="FF000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가변길이</a:t>
              </a:r>
              <a:endParaRPr kumimoji="1" lang="en-US" altLang="ko-KR" sz="15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500" dirty="0">
                  <a:solidFill>
                    <a:srgbClr val="FF000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BOOK_LOG</a:t>
              </a:r>
              <a:r>
                <a:rPr kumimoji="1" lang="ko-KR" altLang="en-US" sz="1500" dirty="0">
                  <a:solidFill>
                    <a:srgbClr val="FF000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의 개수가 </a:t>
              </a:r>
              <a:r>
                <a:rPr kumimoji="1" lang="en-US" altLang="ko-KR" sz="1500" dirty="0">
                  <a:solidFill>
                    <a:srgbClr val="FF000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1</a:t>
              </a:r>
              <a:r>
                <a:rPr kumimoji="1" lang="ko-KR" altLang="en-US" sz="1500" dirty="0">
                  <a:solidFill>
                    <a:srgbClr val="FF0000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미만인 데이터는 제거</a:t>
              </a:r>
              <a:endParaRPr lang="ko-Kore-KR" altLang="en-US" sz="15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64776FB9-5544-F513-49CF-D1EBE771BD4D}"/>
              </a:ext>
            </a:extLst>
          </p:cNvPr>
          <p:cNvSpPr/>
          <p:nvPr/>
        </p:nvSpPr>
        <p:spPr>
          <a:xfrm>
            <a:off x="10135514" y="4061867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1E6E5B-7ED5-6EA3-C509-85C6EB1EC56A}"/>
              </a:ext>
            </a:extLst>
          </p:cNvPr>
          <p:cNvSpPr txBox="1"/>
          <p:nvPr/>
        </p:nvSpPr>
        <p:spPr>
          <a:xfrm>
            <a:off x="10482965" y="2837619"/>
            <a:ext cx="17090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Train Test Split </a:t>
            </a:r>
            <a:endParaRPr lang="ko-Kore-KR" altLang="en-US" sz="1500" b="1" dirty="0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451CFD59-E27B-ECC8-171A-76A0315041B9}"/>
              </a:ext>
            </a:extLst>
          </p:cNvPr>
          <p:cNvSpPr/>
          <p:nvPr/>
        </p:nvSpPr>
        <p:spPr>
          <a:xfrm>
            <a:off x="10752514" y="3581084"/>
            <a:ext cx="1169938" cy="653252"/>
          </a:xfrm>
          <a:prstGeom prst="roundRect">
            <a:avLst/>
          </a:prstGeom>
          <a:solidFill>
            <a:srgbClr val="009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Train </a:t>
            </a:r>
          </a:p>
          <a:p>
            <a:pPr algn="ctr"/>
            <a:r>
              <a: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70%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B6A5E28-97B4-6DCB-B715-74AC2442700B}"/>
              </a:ext>
            </a:extLst>
          </p:cNvPr>
          <p:cNvSpPr/>
          <p:nvPr/>
        </p:nvSpPr>
        <p:spPr>
          <a:xfrm>
            <a:off x="10752514" y="4435526"/>
            <a:ext cx="1169938" cy="653252"/>
          </a:xfrm>
          <a:prstGeom prst="roundRect">
            <a:avLst/>
          </a:prstGeom>
          <a:solidFill>
            <a:srgbClr val="009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Test</a:t>
            </a:r>
          </a:p>
          <a:p>
            <a:pPr algn="ctr"/>
            <a:r>
              <a: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30%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636FC-5215-993B-B647-2A26C2E4CAAC}"/>
              </a:ext>
            </a:extLst>
          </p:cNvPr>
          <p:cNvSpPr txBox="1"/>
          <p:nvPr/>
        </p:nvSpPr>
        <p:spPr>
          <a:xfrm>
            <a:off x="29631" y="4441904"/>
            <a:ext cx="569387" cy="22339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딥 러 </a:t>
            </a:r>
            <a:r>
              <a:rPr kumimoji="1" lang="ko-KR" altLang="en-US" sz="2500" b="1" dirty="0" err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닝</a:t>
            </a:r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1274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26BEB-581A-D13A-D50A-2DA6EB4BD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14" t="17858" r="30777" b="14690"/>
          <a:stretch/>
        </p:blipFill>
        <p:spPr>
          <a:xfrm>
            <a:off x="877331" y="1630814"/>
            <a:ext cx="4563050" cy="390598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35B2DC-DEEB-E996-AAB2-6032D777D83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307771" y="2138489"/>
            <a:ext cx="3562031" cy="220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6735BD6-B7CE-06D1-0AFB-D19A3811D1DE}"/>
              </a:ext>
            </a:extLst>
          </p:cNvPr>
          <p:cNvSpPr/>
          <p:nvPr/>
        </p:nvSpPr>
        <p:spPr>
          <a:xfrm>
            <a:off x="5869802" y="1945291"/>
            <a:ext cx="2019140" cy="38639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상품명 </a:t>
            </a:r>
            <a:r>
              <a:rPr kumimoji="1" lang="en-US" altLang="ko-KR" sz="1600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1600" b="1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엔딩 메이커</a:t>
            </a:r>
            <a:endParaRPr kumimoji="1" lang="ko-Kore-KR" altLang="en-US" sz="1600" b="1" dirty="0">
              <a:solidFill>
                <a:schemeClr val="tx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C413-F2D6-4919-3C5B-EF5A8197149A}"/>
              </a:ext>
            </a:extLst>
          </p:cNvPr>
          <p:cNvSpPr txBox="1"/>
          <p:nvPr/>
        </p:nvSpPr>
        <p:spPr>
          <a:xfrm>
            <a:off x="791677" y="1103328"/>
            <a:ext cx="268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t-SNE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시각화 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plot</a:t>
            </a:r>
            <a:endParaRPr kumimoji="1" lang="ko-Kore-KR" altLang="en-US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AC3F3BD-8CBD-9D5B-B357-BA64C2022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74" t="11459" r="27417" b="83946"/>
          <a:stretch/>
        </p:blipFill>
        <p:spPr>
          <a:xfrm>
            <a:off x="877331" y="5806705"/>
            <a:ext cx="3944159" cy="3029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129838-C6E7-AA8B-226C-E15C46254CC3}"/>
              </a:ext>
            </a:extLst>
          </p:cNvPr>
          <p:cNvSpPr txBox="1"/>
          <p:nvPr/>
        </p:nvSpPr>
        <p:spPr>
          <a:xfrm>
            <a:off x="791677" y="6218661"/>
            <a:ext cx="51187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훈련된 모델의 상품은 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58805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개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100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차원 공간에 </a:t>
            </a:r>
            <a:r>
              <a:rPr kumimoji="1" lang="en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embedding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endParaRPr kumimoji="1" lang="ko-Kore-KR" altLang="en-US" sz="15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838E75-374E-40D5-7C61-136400AF2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89" t="21685" r="10498" b="71446"/>
          <a:stretch/>
        </p:blipFill>
        <p:spPr>
          <a:xfrm>
            <a:off x="5869801" y="1363174"/>
            <a:ext cx="5667927" cy="494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64E061D-8B16-0F32-B9ED-B2F7AC03BA46}"/>
              </a:ext>
            </a:extLst>
          </p:cNvPr>
          <p:cNvSpPr txBox="1"/>
          <p:nvPr/>
        </p:nvSpPr>
        <p:spPr>
          <a:xfrm>
            <a:off x="7954970" y="1974115"/>
            <a:ext cx="32223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Microsoft GothicNeo" panose="020B0500000101010101" pitchFamily="34" charset="-127"/>
              </a:rPr>
              <a:t>0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Microsoft GothicNeo" panose="020B0500000101010101" pitchFamily="34" charset="-127"/>
              </a:rPr>
              <a:t> 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Microsoft GothicNeo" panose="020B0500000101010101" pitchFamily="34" charset="-127"/>
              </a:rPr>
              <a:t>~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Microsoft GothicNeo" panose="020B0500000101010101" pitchFamily="34" charset="-127"/>
              </a:rPr>
              <a:t> 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Microsoft GothicNeo" panose="020B0500000101010101" pitchFamily="34" charset="-127"/>
              </a:rPr>
              <a:t>1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Microsoft GothicNeo" panose="020B0500000101010101" pitchFamily="34" charset="-127"/>
              </a:rPr>
              <a:t> 사이의 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Microsoft GothicNeo" panose="020B0500000101010101" pitchFamily="34" charset="-127"/>
              </a:rPr>
              <a:t>100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Microsoft GothicNeo" panose="020B0500000101010101" pitchFamily="34" charset="-127"/>
              </a:rPr>
              <a:t>차원의 벡터로 표현</a:t>
            </a:r>
            <a:endParaRPr kumimoji="1" lang="ko-Kore-KR" altLang="en-US" sz="15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Microsoft GothicNeo" panose="020B05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D2E771-DB3A-B9E2-1B98-DA0BD68E9344}"/>
              </a:ext>
            </a:extLst>
          </p:cNvPr>
          <p:cNvSpPr txBox="1"/>
          <p:nvPr/>
        </p:nvSpPr>
        <p:spPr>
          <a:xfrm>
            <a:off x="5719478" y="2777054"/>
            <a:ext cx="3709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Word2Vec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추천 과정</a:t>
            </a:r>
            <a:endParaRPr kumimoji="1" lang="ko-Kore-KR" altLang="en-US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9A391B5-2927-6592-8EB2-D706A7A35D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65" t="54608" r="9115" b="32937"/>
          <a:stretch/>
        </p:blipFill>
        <p:spPr>
          <a:xfrm>
            <a:off x="5817450" y="3672340"/>
            <a:ext cx="6120000" cy="8064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E1A970-900B-59D8-3659-146E98B4D5CA}"/>
              </a:ext>
            </a:extLst>
          </p:cNvPr>
          <p:cNvSpPr txBox="1"/>
          <p:nvPr/>
        </p:nvSpPr>
        <p:spPr>
          <a:xfrm>
            <a:off x="5719478" y="3340114"/>
            <a:ext cx="2436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1.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 한 유저의 사용 이력 사용</a:t>
            </a:r>
            <a:endParaRPr kumimoji="1" lang="ko-Kore-KR" altLang="en-US" sz="15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KOTRA HOPE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7DB217-1B06-9AC3-1C06-48E47BA64E8B}"/>
              </a:ext>
            </a:extLst>
          </p:cNvPr>
          <p:cNvSpPr txBox="1"/>
          <p:nvPr/>
        </p:nvSpPr>
        <p:spPr>
          <a:xfrm>
            <a:off x="5719478" y="4643022"/>
            <a:ext cx="5904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2. 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사용이력에서 모델에 등장하는 상품만을 대상으로 벡터의 평균계산</a:t>
            </a:r>
            <a:endParaRPr kumimoji="1" lang="en-US" altLang="ko-KR" sz="15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KOTRA HOPE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BADD66F-BF11-D97F-770B-A23416E81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29" t="83256" r="6401" b="3102"/>
          <a:stretch/>
        </p:blipFill>
        <p:spPr>
          <a:xfrm>
            <a:off x="5821302" y="5396501"/>
            <a:ext cx="6120000" cy="8345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9BD6CE1-EEA5-416F-A9AD-07C43915ACDB}"/>
              </a:ext>
            </a:extLst>
          </p:cNvPr>
          <p:cNvSpPr txBox="1"/>
          <p:nvPr/>
        </p:nvSpPr>
        <p:spPr>
          <a:xfrm>
            <a:off x="5719478" y="5081477"/>
            <a:ext cx="64428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3.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 이 평균값을 기준으로 코사인 거리를 사용하여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,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 가장 유사한 상품을 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KOTRA HOPE" panose="020B0600000101010101" pitchFamily="34" charset="-127"/>
              </a:rPr>
              <a:t>find</a:t>
            </a:r>
            <a:endParaRPr kumimoji="1" lang="ko-Kore-KR" altLang="en-US" sz="15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KOTRA HOPE" panose="020B0600000101010101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B214B4-E26B-CB8A-3477-86E25CF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53F4AC-03C4-AE51-FBC8-E8171D9CCCFB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Word2Vec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4EA3-9FC7-6A05-9886-AE773F8E1E6E}"/>
              </a:ext>
            </a:extLst>
          </p:cNvPr>
          <p:cNvSpPr txBox="1"/>
          <p:nvPr/>
        </p:nvSpPr>
        <p:spPr>
          <a:xfrm>
            <a:off x="29631" y="4441904"/>
            <a:ext cx="569387" cy="22339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딥 러 </a:t>
            </a:r>
            <a:r>
              <a:rPr kumimoji="1" lang="ko-KR" altLang="en-US" sz="2500" b="1" dirty="0" err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닝</a:t>
            </a:r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86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B214B4-E26B-CB8A-3477-86E25CF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53F4AC-03C4-AE51-FBC8-E8171D9CCCFB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DNN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78292-43A8-A50F-7553-D70C481151E1}"/>
              </a:ext>
            </a:extLst>
          </p:cNvPr>
          <p:cNvSpPr txBox="1"/>
          <p:nvPr/>
        </p:nvSpPr>
        <p:spPr>
          <a:xfrm>
            <a:off x="801555" y="1071348"/>
            <a:ext cx="114265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최근 추천 알고리즘은 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‘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협업 필터링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’,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‘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컨텐츠 기반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’,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‘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하이브리드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’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기반을 벗어나 </a:t>
            </a:r>
            <a:r>
              <a:rPr kumimoji="1" lang="ko-KR" altLang="en-US" sz="15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딥러닝을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통한 예측으로 변화하고 있습니다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하지만</a:t>
            </a:r>
            <a:r>
              <a:rPr kumimoji="1" lang="en-US" altLang="ko-Kore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사용가능한 클릭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</a:t>
            </a:r>
            <a:r>
              <a:rPr kumimoji="1" lang="ko-KR" altLang="en-US" sz="15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비클릭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정보가 없으며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평가 데이터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kumimoji="1" lang="ko-KR" altLang="en-US" sz="15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별점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자체가 부족한 데이터의 한계상 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DNN 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모델을 선정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변형하여 구현하였습니다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kumimoji="1" lang="ko-Kore-KR" altLang="en-US" sz="15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A6EDD-756F-B614-E1F0-E0A2C6647560}"/>
              </a:ext>
            </a:extLst>
          </p:cNvPr>
          <p:cNvSpPr txBox="1"/>
          <p:nvPr/>
        </p:nvSpPr>
        <p:spPr>
          <a:xfrm>
            <a:off x="801555" y="1791075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훈련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데이터 구조</a:t>
            </a:r>
            <a:endParaRPr kumimoji="1" lang="ko-Kore-KR" altLang="en-US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D9FEFDA-4B55-45D6-C1F4-1E10F80E1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39" t="32022" r="32526" b="30303"/>
          <a:stretch/>
        </p:blipFill>
        <p:spPr>
          <a:xfrm>
            <a:off x="4534914" y="2407601"/>
            <a:ext cx="4958198" cy="242165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B9641943-4188-0432-D710-744078607BDD}"/>
              </a:ext>
            </a:extLst>
          </p:cNvPr>
          <p:cNvGrpSpPr/>
          <p:nvPr/>
        </p:nvGrpSpPr>
        <p:grpSpPr>
          <a:xfrm>
            <a:off x="850445" y="2252924"/>
            <a:ext cx="3296242" cy="2634048"/>
            <a:chOff x="751392" y="2561408"/>
            <a:chExt cx="3296242" cy="2634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230538-CC4D-6447-4FE2-9671E00EC30F}"/>
                </a:ext>
              </a:extLst>
            </p:cNvPr>
            <p:cNvSpPr txBox="1"/>
            <p:nvPr/>
          </p:nvSpPr>
          <p:spPr>
            <a:xfrm>
              <a:off x="1740592" y="4378460"/>
              <a:ext cx="2307042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b="1" dirty="0" err="1"/>
                <a:t>유저별</a:t>
              </a:r>
              <a:r>
                <a:rPr lang="ko-KR" altLang="en-US" sz="1300" b="1" dirty="0"/>
                <a:t> 구매횟수를</a:t>
              </a:r>
              <a:endParaRPr lang="en-US" altLang="ko-KR" sz="1300" b="1" dirty="0"/>
            </a:p>
            <a:p>
              <a:pPr algn="ctr"/>
              <a:r>
                <a:rPr lang="ko-KR" altLang="en-US" sz="1300" b="1" dirty="0"/>
                <a:t>점수로 환산하여 </a:t>
              </a:r>
              <a:endParaRPr lang="en-US" altLang="ko-KR" sz="1300" b="1" dirty="0"/>
            </a:p>
            <a:p>
              <a:pPr algn="ctr"/>
              <a:r>
                <a:rPr lang="ko-KR" altLang="en-US" sz="1300" b="1" dirty="0"/>
                <a:t>데이터셋 구성</a:t>
              </a:r>
              <a:endParaRPr lang="ko-Kore-KR" altLang="en-US" sz="1300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B54EA56-22D1-2927-A2C7-8A389AB1E423}"/>
                </a:ext>
              </a:extLst>
            </p:cNvPr>
            <p:cNvSpPr/>
            <p:nvPr/>
          </p:nvSpPr>
          <p:spPr>
            <a:xfrm>
              <a:off x="751392" y="2561408"/>
              <a:ext cx="2990609" cy="2634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96EC93C-03B4-67AB-FD9B-88B38A5C20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0637" y="2716085"/>
              <a:ext cx="918632" cy="930992"/>
              <a:chOff x="1205445" y="2502723"/>
              <a:chExt cx="2332977" cy="2364366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EA8DB6B-4413-6A8C-2AA0-BD8F9F1CE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5445" y="2502723"/>
                <a:ext cx="2332977" cy="2332977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9CF5A7-FF56-1873-BC5C-1C0EA33FFC6C}"/>
                  </a:ext>
                </a:extLst>
              </p:cNvPr>
              <p:cNvSpPr txBox="1"/>
              <p:nvPr/>
            </p:nvSpPr>
            <p:spPr>
              <a:xfrm>
                <a:off x="1394479" y="4046373"/>
                <a:ext cx="1954904" cy="820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500" b="1" dirty="0">
                    <a:solidFill>
                      <a:srgbClr val="C00000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rPr>
                  <a:t>A </a:t>
                </a:r>
                <a:r>
                  <a:rPr kumimoji="1" lang="ko-KR" altLang="en-US" sz="1500" b="1" dirty="0">
                    <a:solidFill>
                      <a:srgbClr val="C00000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rPr>
                  <a:t>유저</a:t>
                </a:r>
                <a:endParaRPr kumimoji="1" lang="ko-Kore-KR" altLang="en-US" sz="1500" b="1" dirty="0">
                  <a:solidFill>
                    <a:srgbClr val="C0000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71396DA-4BC9-5B93-93E1-62F6AAA670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023" y="3138474"/>
              <a:ext cx="3607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Object 4">
              <a:extLst>
                <a:ext uri="{FF2B5EF4-FFF2-40B4-BE49-F238E27FC236}">
                  <a16:creationId xmlns:a16="http://schemas.microsoft.com/office/drawing/2014/main" id="{5966A52B-C242-84B5-4D99-CFD7ED14F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27940" y="3158162"/>
              <a:ext cx="337290" cy="337290"/>
            </a:xfrm>
            <a:prstGeom prst="rect">
              <a:avLst/>
            </a:prstGeom>
          </p:spPr>
        </p:pic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D9BE3CD7-DF70-60F4-3281-68F9FC9EA2B0}"/>
                </a:ext>
              </a:extLst>
            </p:cNvPr>
            <p:cNvSpPr/>
            <p:nvPr/>
          </p:nvSpPr>
          <p:spPr>
            <a:xfrm>
              <a:off x="2339713" y="3497779"/>
              <a:ext cx="1081012" cy="397805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클릭내역</a:t>
              </a:r>
              <a:endParaRPr kumimoji="1" lang="ko-Kore-KR" altLang="en-US" sz="13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ECF2E9F0-92E8-F736-390D-09693298D567}"/>
                </a:ext>
              </a:extLst>
            </p:cNvPr>
            <p:cNvSpPr/>
            <p:nvPr/>
          </p:nvSpPr>
          <p:spPr>
            <a:xfrm>
              <a:off x="2323163" y="2753023"/>
              <a:ext cx="1081012" cy="397805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구매내역</a:t>
              </a:r>
              <a:endParaRPr kumimoji="1" lang="ko-Kore-KR" altLang="en-US" sz="13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6935B19-377A-AB9C-0566-D132C7C268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13761" y="4135999"/>
              <a:ext cx="3607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A7DF0EF7-4FAA-1E5A-4682-CE31E8F12F64}"/>
              </a:ext>
            </a:extLst>
          </p:cNvPr>
          <p:cNvSpPr/>
          <p:nvPr/>
        </p:nvSpPr>
        <p:spPr>
          <a:xfrm>
            <a:off x="3915035" y="3343466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오른쪽 화살표[R] 53">
            <a:extLst>
              <a:ext uri="{FF2B5EF4-FFF2-40B4-BE49-F238E27FC236}">
                <a16:creationId xmlns:a16="http://schemas.microsoft.com/office/drawing/2014/main" id="{61FAC828-6591-5B1E-4AA8-D67EC922F9C1}"/>
              </a:ext>
            </a:extLst>
          </p:cNvPr>
          <p:cNvSpPr/>
          <p:nvPr/>
        </p:nvSpPr>
        <p:spPr>
          <a:xfrm>
            <a:off x="9548385" y="3402434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C1E022-33EB-6F25-AC8E-98F91C0E89E3}"/>
              </a:ext>
            </a:extLst>
          </p:cNvPr>
          <p:cNvSpPr txBox="1"/>
          <p:nvPr/>
        </p:nvSpPr>
        <p:spPr>
          <a:xfrm>
            <a:off x="10005599" y="2682262"/>
            <a:ext cx="19168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Train Test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Split </a:t>
            </a:r>
            <a:endParaRPr lang="ko-Kore-KR" altLang="en-US" sz="1500" b="1" dirty="0"/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3E05AC3B-700D-AA18-FEB1-E73037D77C1F}"/>
              </a:ext>
            </a:extLst>
          </p:cNvPr>
          <p:cNvSpPr/>
          <p:nvPr/>
        </p:nvSpPr>
        <p:spPr>
          <a:xfrm>
            <a:off x="10242245" y="3110594"/>
            <a:ext cx="1443560" cy="369332"/>
          </a:xfrm>
          <a:prstGeom prst="roundRect">
            <a:avLst/>
          </a:prstGeom>
          <a:solidFill>
            <a:srgbClr val="009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Train </a:t>
            </a:r>
            <a:r>
              <a:rPr kumimoji="1" lang="en-US" altLang="ko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64</a:t>
            </a:r>
            <a:r>
              <a: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%</a:t>
            </a: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408A9B9-1D0A-1357-439A-96BC54323ADB}"/>
              </a:ext>
            </a:extLst>
          </p:cNvPr>
          <p:cNvSpPr/>
          <p:nvPr/>
        </p:nvSpPr>
        <p:spPr>
          <a:xfrm>
            <a:off x="10242245" y="3558212"/>
            <a:ext cx="1443560" cy="369332"/>
          </a:xfrm>
          <a:prstGeom prst="roundRect">
            <a:avLst/>
          </a:prstGeom>
          <a:solidFill>
            <a:srgbClr val="009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Valid 16</a:t>
            </a:r>
            <a:r>
              <a: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%</a:t>
            </a: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6DEBBEB1-33A9-A75D-00B5-8249A3711388}"/>
              </a:ext>
            </a:extLst>
          </p:cNvPr>
          <p:cNvSpPr/>
          <p:nvPr/>
        </p:nvSpPr>
        <p:spPr>
          <a:xfrm>
            <a:off x="10242245" y="4005830"/>
            <a:ext cx="1443560" cy="369332"/>
          </a:xfrm>
          <a:prstGeom prst="roundRect">
            <a:avLst/>
          </a:prstGeom>
          <a:solidFill>
            <a:srgbClr val="009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Test 20%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5D773FC-EBB0-9E7C-1627-F8A877151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79306" r="37002"/>
          <a:stretch/>
        </p:blipFill>
        <p:spPr>
          <a:xfrm>
            <a:off x="1948322" y="5399600"/>
            <a:ext cx="7600063" cy="13086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B4D335-34EE-2FB4-6EF4-07E38E69CF75}"/>
              </a:ext>
            </a:extLst>
          </p:cNvPr>
          <p:cNvSpPr txBox="1"/>
          <p:nvPr/>
        </p:nvSpPr>
        <p:spPr>
          <a:xfrm>
            <a:off x="801555" y="5164001"/>
            <a:ext cx="28729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모델 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input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전 </a:t>
            </a:r>
            <a:r>
              <a:rPr kumimoji="1" lang="ko-KR" altLang="en-US" sz="2200" b="1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전처리</a:t>
            </a:r>
            <a:endParaRPr kumimoji="1" lang="ko-Kore-KR" altLang="en-US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5C6CA7-DD28-EC68-6DF2-C48F1F75B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46" t="85855" r="19487" b="5222"/>
          <a:stretch/>
        </p:blipFill>
        <p:spPr>
          <a:xfrm>
            <a:off x="9754925" y="5742929"/>
            <a:ext cx="2167527" cy="6512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C82C0-8765-4849-FDF8-B6274A7E874F}"/>
              </a:ext>
            </a:extLst>
          </p:cNvPr>
          <p:cNvSpPr txBox="1"/>
          <p:nvPr/>
        </p:nvSpPr>
        <p:spPr>
          <a:xfrm>
            <a:off x="71152" y="4363381"/>
            <a:ext cx="569387" cy="2273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딥 러 </a:t>
            </a:r>
            <a:r>
              <a:rPr kumimoji="1" lang="ko-KR" altLang="en-US" sz="2500" b="1" dirty="0" err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닝</a:t>
            </a:r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595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B214B4-E26B-CB8A-3477-86E25CF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53F4AC-03C4-AE51-FBC8-E8171D9CCCFB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DNN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4356380-8DFC-3F48-2E24-4FD881AFAA5F}"/>
              </a:ext>
            </a:extLst>
          </p:cNvPr>
          <p:cNvGrpSpPr/>
          <p:nvPr/>
        </p:nvGrpSpPr>
        <p:grpSpPr>
          <a:xfrm>
            <a:off x="827383" y="1740772"/>
            <a:ext cx="6144917" cy="3859131"/>
            <a:chOff x="1913660" y="1139664"/>
            <a:chExt cx="8876867" cy="55748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730B23-B4B3-E407-F674-371A85C59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6565" y="1139664"/>
              <a:ext cx="8703962" cy="5574851"/>
            </a:xfrm>
            <a:prstGeom prst="rect">
              <a:avLst/>
            </a:prstGeom>
          </p:spPr>
        </p:pic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73A0972B-22E2-2B3C-730D-B499975E9B10}"/>
                </a:ext>
              </a:extLst>
            </p:cNvPr>
            <p:cNvSpPr/>
            <p:nvPr/>
          </p:nvSpPr>
          <p:spPr>
            <a:xfrm>
              <a:off x="1913660" y="3769144"/>
              <a:ext cx="1622189" cy="586723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dirty="0" err="1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book_name</a:t>
              </a:r>
              <a:endPara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83EDCF4F-70F3-804A-DCB0-67050767F864}"/>
                </a:ext>
              </a:extLst>
            </p:cNvPr>
            <p:cNvSpPr/>
            <p:nvPr/>
          </p:nvSpPr>
          <p:spPr>
            <a:xfrm>
              <a:off x="1913660" y="2122578"/>
              <a:ext cx="1622189" cy="586723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dirty="0" err="1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user_id</a:t>
              </a:r>
              <a:endParaRPr kumimoji="1" lang="en-US" altLang="ko-Kore-KR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A7174E96-1E47-BE78-B711-5557F9FCCD2F}"/>
                </a:ext>
              </a:extLst>
            </p:cNvPr>
            <p:cNvSpPr/>
            <p:nvPr/>
          </p:nvSpPr>
          <p:spPr>
            <a:xfrm>
              <a:off x="1913660" y="5502618"/>
              <a:ext cx="1622189" cy="586723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category</a:t>
              </a: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6203E84-D362-1F4B-5000-9719F65E618C}"/>
                </a:ext>
              </a:extLst>
            </p:cNvPr>
            <p:cNvSpPr/>
            <p:nvPr/>
          </p:nvSpPr>
          <p:spPr>
            <a:xfrm>
              <a:off x="4077768" y="1172297"/>
              <a:ext cx="1622189" cy="43088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Embedding</a:t>
              </a:r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3EB2662E-4B33-5DFA-1597-2A9E64B5B183}"/>
                </a:ext>
              </a:extLst>
            </p:cNvPr>
            <p:cNvSpPr/>
            <p:nvPr/>
          </p:nvSpPr>
          <p:spPr>
            <a:xfrm>
              <a:off x="5585177" y="1269548"/>
              <a:ext cx="1318039" cy="43088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Concat</a:t>
              </a:r>
              <a:endParaRPr kumimoji="1" lang="en-US" altLang="ko-Kore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3BAE4EA3-D59D-D0AD-1BAB-BF31B5DF5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754" y="5104183"/>
            <a:ext cx="2692238" cy="6818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F5A2044-17E1-DF74-A7D1-9093F24BADE6}"/>
              </a:ext>
            </a:extLst>
          </p:cNvPr>
          <p:cNvSpPr txBox="1"/>
          <p:nvPr/>
        </p:nvSpPr>
        <p:spPr>
          <a:xfrm>
            <a:off x="801555" y="1123804"/>
            <a:ext cx="13837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모델 구조</a:t>
            </a:r>
            <a:endParaRPr kumimoji="1" lang="ko-Kore-KR" altLang="en-US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7E634-90C9-C3F7-7283-1E0E9126E3A7}"/>
              </a:ext>
            </a:extLst>
          </p:cNvPr>
          <p:cNvSpPr txBox="1"/>
          <p:nvPr/>
        </p:nvSpPr>
        <p:spPr>
          <a:xfrm>
            <a:off x="29631" y="4441904"/>
            <a:ext cx="569387" cy="22339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딥 러 </a:t>
            </a:r>
            <a:r>
              <a:rPr kumimoji="1" lang="ko-KR" altLang="en-US" sz="2500" b="1" dirty="0" err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닝</a:t>
            </a:r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25FB68-7FA1-10C7-D135-E81CB7D651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35" b="44800"/>
          <a:stretch/>
        </p:blipFill>
        <p:spPr>
          <a:xfrm>
            <a:off x="7542175" y="4330462"/>
            <a:ext cx="4182744" cy="22292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D7437E-7B8A-0173-C08D-5408DAAC620D}"/>
              </a:ext>
            </a:extLst>
          </p:cNvPr>
          <p:cNvSpPr txBox="1"/>
          <p:nvPr/>
        </p:nvSpPr>
        <p:spPr>
          <a:xfrm>
            <a:off x="7475500" y="1072243"/>
            <a:ext cx="1549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유저 이력</a:t>
            </a:r>
            <a:endParaRPr kumimoji="1" lang="ko-Kore-KR" altLang="en-US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2BB56-FE2F-CF82-A869-AA6C0D694F1F}"/>
              </a:ext>
            </a:extLst>
          </p:cNvPr>
          <p:cNvSpPr txBox="1"/>
          <p:nvPr/>
        </p:nvSpPr>
        <p:spPr>
          <a:xfrm>
            <a:off x="7475500" y="3918143"/>
            <a:ext cx="28967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유저별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추천 상품 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N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개</a:t>
            </a:r>
            <a:endParaRPr kumimoji="1" lang="ko-Kore-KR" altLang="en-US" sz="2200" b="1" dirty="0">
              <a:solidFill>
                <a:srgbClr val="FF7913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3A82AD-9854-CCF7-D330-53399B8E5E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04" b="2788"/>
          <a:stretch/>
        </p:blipFill>
        <p:spPr>
          <a:xfrm>
            <a:off x="7571808" y="1501349"/>
            <a:ext cx="4182744" cy="21562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모서리가 둥근 직사각형 2">
            <a:extLst>
              <a:ext uri="{FF2B5EF4-FFF2-40B4-BE49-F238E27FC236}">
                <a16:creationId xmlns:a16="http://schemas.microsoft.com/office/drawing/2014/main" id="{14BAD06B-C776-E897-FAED-F2651CBDEE4D}"/>
              </a:ext>
            </a:extLst>
          </p:cNvPr>
          <p:cNvSpPr/>
          <p:nvPr/>
        </p:nvSpPr>
        <p:spPr>
          <a:xfrm>
            <a:off x="9768588" y="460374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추천결과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0130C4-A12D-7B0D-4DFD-7C5FD19F6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314" y="1341724"/>
            <a:ext cx="19335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79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B214B4-E26B-CB8A-3477-86E25CF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53F4AC-03C4-AE51-FBC8-E8171D9CCCFB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추천 성능 비교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4C8F7-9AD6-519D-6421-4C2AD989DAF9}"/>
              </a:ext>
            </a:extLst>
          </p:cNvPr>
          <p:cNvSpPr txBox="1"/>
          <p:nvPr/>
        </p:nvSpPr>
        <p:spPr>
          <a:xfrm>
            <a:off x="1062590" y="2449695"/>
            <a:ext cx="4656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Test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셋의 유저 이력의 책 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1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권 제거</a:t>
            </a:r>
            <a:endParaRPr kumimoji="1" lang="ko-Kore-KR" altLang="en-US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3CD9F-14B6-229F-05CD-E26961A9052B}"/>
              </a:ext>
            </a:extLst>
          </p:cNvPr>
          <p:cNvSpPr txBox="1"/>
          <p:nvPr/>
        </p:nvSpPr>
        <p:spPr>
          <a:xfrm>
            <a:off x="1265496" y="3466975"/>
            <a:ext cx="4453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b="1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유저별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추천 상품 상위 </a:t>
            </a:r>
            <a:r>
              <a:rPr kumimoji="1" lang="en-US" altLang="ko-KR" sz="2200" b="1" dirty="0">
                <a:solidFill>
                  <a:srgbClr val="FF7913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Top 25</a:t>
            </a:r>
            <a:endParaRPr kumimoji="1" lang="ko-Kore-KR" altLang="en-US" sz="2200" b="1" dirty="0">
              <a:solidFill>
                <a:srgbClr val="FF7913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7AC79-247D-28A2-2564-5F9A0AA58789}"/>
              </a:ext>
            </a:extLst>
          </p:cNvPr>
          <p:cNvSpPr txBox="1"/>
          <p:nvPr/>
        </p:nvSpPr>
        <p:spPr>
          <a:xfrm>
            <a:off x="1062589" y="4482355"/>
            <a:ext cx="51477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제거한</a:t>
            </a:r>
            <a:r>
              <a:rPr kumimoji="1" lang="ko-KR" altLang="en-US" sz="2200" b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책이 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Top 25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안에 있는지 검정</a:t>
            </a:r>
            <a:endParaRPr kumimoji="1" lang="ko-Kore-KR" altLang="en-US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2ED554-97D8-E80B-BD55-D2C1B0110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2" b="1999"/>
          <a:stretch/>
        </p:blipFill>
        <p:spPr>
          <a:xfrm>
            <a:off x="6096000" y="1973448"/>
            <a:ext cx="5494638" cy="3848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95FD3B-9221-802E-C618-70BC94C99688}"/>
              </a:ext>
            </a:extLst>
          </p:cNvPr>
          <p:cNvSpPr txBox="1"/>
          <p:nvPr/>
        </p:nvSpPr>
        <p:spPr>
          <a:xfrm>
            <a:off x="29631" y="4441904"/>
            <a:ext cx="569387" cy="22339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딥 러 </a:t>
            </a:r>
            <a:r>
              <a:rPr kumimoji="1" lang="ko-KR" altLang="en-US" sz="2500" b="1" dirty="0" err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닝</a:t>
            </a:r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988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8824E2-2D3C-735A-FD07-545F500F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14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E02A5001-0AB8-107B-E95F-6F0D2289ED9F}"/>
              </a:ext>
            </a:extLst>
          </p:cNvPr>
          <p:cNvSpPr/>
          <p:nvPr/>
        </p:nvSpPr>
        <p:spPr>
          <a:xfrm>
            <a:off x="359456" y="386900"/>
            <a:ext cx="2367258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추천 탭 개선 제안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E9877-83B2-CB54-F4C7-C7E73F92ED7B}"/>
              </a:ext>
            </a:extLst>
          </p:cNvPr>
          <p:cNvSpPr txBox="1"/>
          <p:nvPr/>
        </p:nvSpPr>
        <p:spPr>
          <a:xfrm>
            <a:off x="29631" y="4800978"/>
            <a:ext cx="569387" cy="18748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추천 탭 개선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001F5-AF1B-305B-12AC-3C9CA03CB966}"/>
              </a:ext>
            </a:extLst>
          </p:cNvPr>
          <p:cNvSpPr txBox="1"/>
          <p:nvPr/>
        </p:nvSpPr>
        <p:spPr>
          <a:xfrm>
            <a:off x="1072780" y="1482699"/>
            <a:ext cx="2430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실제 어플 내 화면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8AC7A-3FBC-5DDA-27E1-1A90EE5A8CE2}"/>
              </a:ext>
            </a:extLst>
          </p:cNvPr>
          <p:cNvSpPr txBox="1"/>
          <p:nvPr/>
        </p:nvSpPr>
        <p:spPr>
          <a:xfrm>
            <a:off x="5719380" y="1489023"/>
            <a:ext cx="19559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추천탭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개선안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E2CCDDBD-8BD6-6887-DD07-AA7F27E4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773450" y="2577000"/>
            <a:ext cx="870426" cy="1021434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1C21AA5-40A9-7890-442E-9CC31D195FFC}"/>
              </a:ext>
            </a:extLst>
          </p:cNvPr>
          <p:cNvCxnSpPr>
            <a:cxnSpLocks/>
          </p:cNvCxnSpPr>
          <p:nvPr/>
        </p:nvCxnSpPr>
        <p:spPr>
          <a:xfrm flipH="1">
            <a:off x="4110403" y="3089436"/>
            <a:ext cx="146172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7CD9448-0AED-006B-1684-56F7C186A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380" y="1913586"/>
            <a:ext cx="5805870" cy="29713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C71697-7009-6A9F-8326-61C050352957}"/>
              </a:ext>
            </a:extLst>
          </p:cNvPr>
          <p:cNvSpPr txBox="1"/>
          <p:nvPr/>
        </p:nvSpPr>
        <p:spPr>
          <a:xfrm>
            <a:off x="5719380" y="4781155"/>
            <a:ext cx="62071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이벤트</a:t>
            </a:r>
            <a:r>
              <a:rPr kumimoji="1" lang="en-US" altLang="ko-KR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과거 클릭 제품 </a:t>
            </a:r>
            <a:r>
              <a:rPr kumimoji="1" lang="ko-KR" altLang="en-US" sz="15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추천탭에서</a:t>
            </a:r>
            <a:endParaRPr kumimoji="1" lang="en-US" altLang="ko-KR" sz="15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유저의 클릭과 구매내역이라는 이력을 사용하여</a:t>
            </a:r>
            <a:endParaRPr kumimoji="1" lang="en-US" altLang="ko-KR" sz="15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Word2Vec, DNN </a:t>
            </a:r>
            <a:r>
              <a:rPr kumimoji="1" lang="ko-KR" altLang="en-US" sz="15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모델을 구현하여 기존보다 더 효과적인 작품 추천방법 제안</a:t>
            </a:r>
            <a:endParaRPr kumimoji="1" lang="ko-Kore-KR" altLang="en-US" sz="15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D5663B-84DC-2B5B-3608-15041FB626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921"/>
          <a:stretch/>
        </p:blipFill>
        <p:spPr>
          <a:xfrm>
            <a:off x="933766" y="2191862"/>
            <a:ext cx="3411438" cy="22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4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708CD-9965-6B50-350B-2C2C95CC3716}"/>
              </a:ext>
            </a:extLst>
          </p:cNvPr>
          <p:cNvSpPr txBox="1"/>
          <p:nvPr/>
        </p:nvSpPr>
        <p:spPr>
          <a:xfrm>
            <a:off x="29631" y="5031810"/>
            <a:ext cx="569387" cy="1644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분 석 배 경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12E0C9-87A2-4626-CE55-AEB5E874E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8" t="21802" r="40834" b="49510"/>
          <a:stretch/>
        </p:blipFill>
        <p:spPr>
          <a:xfrm>
            <a:off x="1035647" y="3825478"/>
            <a:ext cx="2699918" cy="1903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AD9A05-3813-54CE-D21D-C07A0CDCF505}"/>
              </a:ext>
            </a:extLst>
          </p:cNvPr>
          <p:cNvSpPr txBox="1"/>
          <p:nvPr/>
        </p:nvSpPr>
        <p:spPr>
          <a:xfrm>
            <a:off x="1079205" y="1315049"/>
            <a:ext cx="2332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시장 점유율 부족</a:t>
            </a:r>
            <a:endParaRPr kumimoji="1" lang="en-US" altLang="ko-Kore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A3E4E-260A-DB86-465C-BF7C1D87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4" t="21938" r="69188" b="48311"/>
          <a:stretch/>
        </p:blipFill>
        <p:spPr>
          <a:xfrm>
            <a:off x="1065279" y="1851490"/>
            <a:ext cx="2699918" cy="1973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F3D56F-CF21-1B37-5C9E-C4E8136E7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87" t="20963" r="11593" b="47886"/>
          <a:stretch/>
        </p:blipFill>
        <p:spPr>
          <a:xfrm>
            <a:off x="8660058" y="1786365"/>
            <a:ext cx="2838387" cy="206691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2B3728B-3883-8E22-D113-BF03C7105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41">
            <a:extLst>
              <a:ext uri="{FF2B5EF4-FFF2-40B4-BE49-F238E27FC236}">
                <a16:creationId xmlns:a16="http://schemas.microsoft.com/office/drawing/2014/main" id="{7F5507CD-F064-024E-283B-5F570020938E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분석 배경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0D909F-46AA-6491-1F1B-509E83F83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3" t="68849" r="55420" b="1446"/>
          <a:stretch/>
        </p:blipFill>
        <p:spPr>
          <a:xfrm>
            <a:off x="4588066" y="3856145"/>
            <a:ext cx="3939931" cy="19709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0634D8-AC97-3A60-3559-5AC9EAF5D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18" t="69178" r="11468" b="2357"/>
          <a:stretch/>
        </p:blipFill>
        <p:spPr>
          <a:xfrm>
            <a:off x="4588066" y="1851490"/>
            <a:ext cx="4071992" cy="1888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BDA044-E08D-3869-AC7C-1FD25CF9783F}"/>
              </a:ext>
            </a:extLst>
          </p:cNvPr>
          <p:cNvSpPr txBox="1"/>
          <p:nvPr/>
        </p:nvSpPr>
        <p:spPr>
          <a:xfrm>
            <a:off x="4588066" y="1304627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원인분석</a:t>
            </a:r>
            <a:endParaRPr kumimoji="1" lang="en-US" altLang="ko-Kore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52CBE-51D9-BECA-058F-FB1A495AE151}"/>
              </a:ext>
            </a:extLst>
          </p:cNvPr>
          <p:cNvSpPr txBox="1"/>
          <p:nvPr/>
        </p:nvSpPr>
        <p:spPr>
          <a:xfrm>
            <a:off x="1079205" y="5932769"/>
            <a:ext cx="2611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충성 고객층의 부족</a:t>
            </a:r>
            <a:endParaRPr kumimoji="1" lang="en-US" altLang="ko-Kore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8C3B8-400E-91B5-3E83-579EF8F97766}"/>
              </a:ext>
            </a:extLst>
          </p:cNvPr>
          <p:cNvSpPr txBox="1"/>
          <p:nvPr/>
        </p:nvSpPr>
        <p:spPr>
          <a:xfrm>
            <a:off x="4653034" y="5932769"/>
            <a:ext cx="7226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인기 작품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,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이벤트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,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작품추천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, 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내부 구성이 부족하다 판단</a:t>
            </a:r>
            <a:endParaRPr kumimoji="1" lang="en-US" altLang="ko-Kore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E0BB0A3-A92F-D111-CF83-300AF48EA7B8}"/>
              </a:ext>
            </a:extLst>
          </p:cNvPr>
          <p:cNvSpPr/>
          <p:nvPr/>
        </p:nvSpPr>
        <p:spPr>
          <a:xfrm>
            <a:off x="3801596" y="3325315"/>
            <a:ext cx="720440" cy="829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50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B214B4-E26B-CB8A-3477-86E25CF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53F4AC-03C4-AE51-FBC8-E8171D9CCCFB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K-Prototype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02DA69-60A8-C68A-292D-0AEE746FC7DF}"/>
              </a:ext>
            </a:extLst>
          </p:cNvPr>
          <p:cNvGrpSpPr/>
          <p:nvPr/>
        </p:nvGrpSpPr>
        <p:grpSpPr>
          <a:xfrm>
            <a:off x="1080000" y="2160000"/>
            <a:ext cx="2962276" cy="3580912"/>
            <a:chOff x="1071561" y="2107406"/>
            <a:chExt cx="2962276" cy="3580912"/>
          </a:xfrm>
        </p:grpSpPr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AC865D09-3C87-0FF5-6E52-1A92F426AF59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2552699" y="2215151"/>
              <a:ext cx="0" cy="34731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EAC9533-F2CC-7D01-5600-81AB4F7113E2}"/>
                </a:ext>
              </a:extLst>
            </p:cNvPr>
            <p:cNvSpPr/>
            <p:nvPr/>
          </p:nvSpPr>
          <p:spPr>
            <a:xfrm>
              <a:off x="1071561" y="2107406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rgbClr val="FF7913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웹툰 이미지 </a:t>
              </a:r>
              <a:r>
                <a:rPr kumimoji="1" lang="ko-KR" altLang="en-US" sz="2000" b="1" dirty="0" err="1">
                  <a:solidFill>
                    <a:srgbClr val="FF7913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크롤링</a:t>
              </a:r>
              <a:endParaRPr kumimoji="1" lang="ko-Kore-KR" altLang="en-US" sz="2000" b="1" dirty="0">
                <a:solidFill>
                  <a:srgbClr val="FF7913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A00B4BC0-5051-9280-5AA7-E3931B999794}"/>
                </a:ext>
              </a:extLst>
            </p:cNvPr>
            <p:cNvSpPr/>
            <p:nvPr/>
          </p:nvSpPr>
          <p:spPr>
            <a:xfrm>
              <a:off x="1071561" y="3118339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K-means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색상추출</a:t>
              </a:r>
              <a:endParaRPr kumimoji="1" lang="en-US" altLang="ko-Kore-KR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BF24A1B-513B-9BE6-46E7-122E88B17BDF}"/>
                </a:ext>
              </a:extLst>
            </p:cNvPr>
            <p:cNvSpPr/>
            <p:nvPr/>
          </p:nvSpPr>
          <p:spPr>
            <a:xfrm>
              <a:off x="1071561" y="4127917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 err="1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Umap</a:t>
              </a:r>
              <a:r>
                <a:rPr kumimoji="1" lang="en-US" altLang="ko-Kore-KR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데이터 시각화</a:t>
              </a:r>
              <a:endParaRPr kumimoji="1" lang="ko-Kore-KR" altLang="en-US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2472EB29-2E1D-03DE-6796-7BAFF5C81EBF}"/>
                </a:ext>
              </a:extLst>
            </p:cNvPr>
            <p:cNvSpPr/>
            <p:nvPr/>
          </p:nvSpPr>
          <p:spPr>
            <a:xfrm>
              <a:off x="1071561" y="5137495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K-Prototype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군집화</a:t>
              </a:r>
              <a:endParaRPr kumimoji="1" lang="ko-Kore-KR" altLang="en-US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DE1285B-4CDE-A219-3C82-8F12A448C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26" r="12780"/>
          <a:stretch/>
        </p:blipFill>
        <p:spPr>
          <a:xfrm>
            <a:off x="4452740" y="2356645"/>
            <a:ext cx="7418969" cy="4209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E34A02-FB64-ED99-1F43-851238483B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18"/>
          <a:stretch/>
        </p:blipFill>
        <p:spPr>
          <a:xfrm>
            <a:off x="4452740" y="1120022"/>
            <a:ext cx="6659260" cy="550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0B4979-B546-D2E7-570A-6E64A7923D2A}"/>
              </a:ext>
            </a:extLst>
          </p:cNvPr>
          <p:cNvSpPr txBox="1"/>
          <p:nvPr/>
        </p:nvSpPr>
        <p:spPr>
          <a:xfrm>
            <a:off x="4452740" y="1845759"/>
            <a:ext cx="6134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8</a:t>
            </a:r>
            <a:r>
              <a:rPr kumimoji="1" lang="ko-KR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 장르별 </a:t>
            </a:r>
            <a:r>
              <a:rPr kumimoji="1"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200</a:t>
            </a:r>
            <a:r>
              <a:rPr kumimoji="1" lang="ko-KR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장씩 웹툰 표지 이미지 </a:t>
            </a:r>
            <a:r>
              <a:rPr kumimoji="1" lang="ko-KR" altLang="en-US" sz="2000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크롤링</a:t>
            </a:r>
            <a:endParaRPr kumimoji="1" lang="ko-Kore-KR" altLang="en-US" sz="20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7B5C0-B876-E8CA-2210-B2179701A066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 미 지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1815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B214B4-E26B-CB8A-3477-86E25CF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53F4AC-03C4-AE51-FBC8-E8171D9CCCFB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K-Prototype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7DE1D5-E4AD-CC69-9A2C-6D0ED968FDB1}"/>
              </a:ext>
            </a:extLst>
          </p:cNvPr>
          <p:cNvGrpSpPr/>
          <p:nvPr/>
        </p:nvGrpSpPr>
        <p:grpSpPr>
          <a:xfrm>
            <a:off x="1080000" y="2160000"/>
            <a:ext cx="2962276" cy="3580912"/>
            <a:chOff x="1300161" y="2063954"/>
            <a:chExt cx="2962276" cy="3580912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BDEA56D0-4DA7-FB5E-E399-74337B734F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2781299" y="2171699"/>
              <a:ext cx="0" cy="34731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BBC7D924-EE50-8F96-5F76-22C7ED5433A6}"/>
                </a:ext>
              </a:extLst>
            </p:cNvPr>
            <p:cNvSpPr/>
            <p:nvPr/>
          </p:nvSpPr>
          <p:spPr>
            <a:xfrm>
              <a:off x="1300161" y="2063954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웹툰 이미지 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크롤링</a:t>
              </a:r>
              <a:endParaRPr kumimoji="1" lang="ko-Kore-KR" altLang="en-US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417A3FB-4F30-647F-831F-5738967082D5}"/>
                </a:ext>
              </a:extLst>
            </p:cNvPr>
            <p:cNvSpPr/>
            <p:nvPr/>
          </p:nvSpPr>
          <p:spPr>
            <a:xfrm>
              <a:off x="1300161" y="3074887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solidFill>
                    <a:srgbClr val="FF7913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K-means</a:t>
              </a:r>
              <a:r>
                <a:rPr kumimoji="1" lang="ko-KR" altLang="en-US" sz="2000" b="1" dirty="0">
                  <a:solidFill>
                    <a:srgbClr val="FF7913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색상추출</a:t>
              </a:r>
              <a:endParaRPr kumimoji="1" lang="en-US" altLang="ko-Kore-KR" sz="2000" b="1" dirty="0">
                <a:solidFill>
                  <a:srgbClr val="FF7913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EA1938DF-9053-2E1D-1287-C076B29360F1}"/>
                </a:ext>
              </a:extLst>
            </p:cNvPr>
            <p:cNvSpPr/>
            <p:nvPr/>
          </p:nvSpPr>
          <p:spPr>
            <a:xfrm>
              <a:off x="1300161" y="4084465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 err="1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Umap</a:t>
              </a:r>
              <a:r>
                <a:rPr kumimoji="1" lang="en-US" altLang="ko-Kore-KR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데이터 시각화</a:t>
              </a:r>
              <a:endParaRPr kumimoji="1" lang="ko-Kore-KR" altLang="en-US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E59B8EBB-3C2D-2214-C3F6-BFD03769EBA6}"/>
                </a:ext>
              </a:extLst>
            </p:cNvPr>
            <p:cNvSpPr/>
            <p:nvPr/>
          </p:nvSpPr>
          <p:spPr>
            <a:xfrm>
              <a:off x="1300161" y="5094043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K-Prototype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군집화</a:t>
              </a:r>
              <a:endParaRPr kumimoji="1" lang="ko-Kore-KR" altLang="en-US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36B6D3-A5F8-829D-E337-C7D66786865F}"/>
              </a:ext>
            </a:extLst>
          </p:cNvPr>
          <p:cNvGrpSpPr/>
          <p:nvPr/>
        </p:nvGrpSpPr>
        <p:grpSpPr>
          <a:xfrm>
            <a:off x="4493626" y="1199414"/>
            <a:ext cx="6844766" cy="3063542"/>
            <a:chOff x="4933948" y="2552694"/>
            <a:chExt cx="6844766" cy="3063542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9F581506-C080-C7FD-E760-F8A81BCB9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948" y="2552694"/>
              <a:ext cx="6844766" cy="306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F64216-1FC1-5476-C7DB-6C0457BE9D27}"/>
                </a:ext>
              </a:extLst>
            </p:cNvPr>
            <p:cNvSpPr txBox="1"/>
            <p:nvPr/>
          </p:nvSpPr>
          <p:spPr>
            <a:xfrm>
              <a:off x="5141641" y="2685405"/>
              <a:ext cx="3388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&lt;</a:t>
              </a:r>
              <a:r>
                <a:rPr kumimoji="1" lang="ko-KR" altLang="en-US" sz="20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상품별 상위 </a:t>
              </a:r>
              <a:r>
                <a:rPr kumimoji="1" lang="en-US" altLang="ko-KR" sz="20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5</a:t>
              </a:r>
              <a:r>
                <a:rPr kumimoji="1" lang="ko-KR" altLang="en-US" sz="20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개 색상 추출</a:t>
              </a:r>
              <a:r>
                <a:rPr kumimoji="1" lang="en-US" altLang="ko-KR" sz="20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&gt;</a:t>
              </a:r>
              <a:endParaRPr kumimoji="1" lang="ko-Kore-KR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D8AEA0E-BF40-F73D-3E7D-EF490AAC83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889"/>
          <a:stretch/>
        </p:blipFill>
        <p:spPr>
          <a:xfrm>
            <a:off x="4774845" y="4556838"/>
            <a:ext cx="7121696" cy="19699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222F64-C33E-BF2D-D4B2-A3C10F87E6E0}"/>
              </a:ext>
            </a:extLst>
          </p:cNvPr>
          <p:cNvSpPr txBox="1"/>
          <p:nvPr/>
        </p:nvSpPr>
        <p:spPr>
          <a:xfrm>
            <a:off x="4701320" y="4118628"/>
            <a:ext cx="338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&lt;</a:t>
            </a:r>
            <a:r>
              <a:rPr kumimoji="1" lang="ko-KR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상품별 상위 </a:t>
            </a:r>
            <a:r>
              <a:rPr kumimoji="1"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5</a:t>
            </a:r>
            <a:r>
              <a:rPr kumimoji="1" lang="ko-KR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 색상 비율</a:t>
            </a:r>
            <a:r>
              <a:rPr kumimoji="1"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&gt;</a:t>
            </a:r>
            <a:endParaRPr kumimoji="1" lang="ko-Kore-KR" altLang="en-US" sz="20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06700-6E09-BCEE-1007-D3C38B512EF8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 미 지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7253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B214B4-E26B-CB8A-3477-86E25CF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53F4AC-03C4-AE51-FBC8-E8171D9CCCFB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K-Prototype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D20AEC-D15D-422E-3BDE-2FEEBC899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42" t="6612" r="1603" b="16281"/>
          <a:stretch/>
        </p:blipFill>
        <p:spPr>
          <a:xfrm>
            <a:off x="9787378" y="2074066"/>
            <a:ext cx="1973004" cy="14892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F4D065-CA6B-AB63-6F85-A4488FCA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5961" r="72519" b="16932"/>
          <a:stretch/>
        </p:blipFill>
        <p:spPr>
          <a:xfrm>
            <a:off x="5913300" y="1916123"/>
            <a:ext cx="1508419" cy="158939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D259CD4-E278-58BD-9912-DA0889137BFD}"/>
              </a:ext>
            </a:extLst>
          </p:cNvPr>
          <p:cNvGrpSpPr/>
          <p:nvPr/>
        </p:nvGrpSpPr>
        <p:grpSpPr>
          <a:xfrm>
            <a:off x="1080000" y="2160000"/>
            <a:ext cx="2962276" cy="3580912"/>
            <a:chOff x="1022421" y="2107406"/>
            <a:chExt cx="2962276" cy="3580912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7B845E4-F27E-CD52-A50B-D298B89913B8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2503559" y="2215151"/>
              <a:ext cx="0" cy="34731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158218B-1DE1-CCF3-9E3A-4834164FCDB7}"/>
                </a:ext>
              </a:extLst>
            </p:cNvPr>
            <p:cNvSpPr/>
            <p:nvPr/>
          </p:nvSpPr>
          <p:spPr>
            <a:xfrm>
              <a:off x="1022421" y="2107406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웹툰 이미지 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크롤링</a:t>
              </a:r>
              <a:endParaRPr kumimoji="1" lang="ko-Kore-KR" altLang="en-US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14E2C227-1DFF-D910-6201-9A03B7B1038C}"/>
                </a:ext>
              </a:extLst>
            </p:cNvPr>
            <p:cNvSpPr/>
            <p:nvPr/>
          </p:nvSpPr>
          <p:spPr>
            <a:xfrm>
              <a:off x="1022421" y="3118339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K-means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색상추출</a:t>
              </a:r>
              <a:endParaRPr kumimoji="1" lang="en-US" altLang="ko-Kore-KR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0AA67FED-0ACE-0244-5F7A-2D2ED99B4713}"/>
                </a:ext>
              </a:extLst>
            </p:cNvPr>
            <p:cNvSpPr/>
            <p:nvPr/>
          </p:nvSpPr>
          <p:spPr>
            <a:xfrm>
              <a:off x="1022421" y="4127917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 err="1">
                  <a:solidFill>
                    <a:srgbClr val="FF7913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Umap</a:t>
              </a:r>
              <a:r>
                <a:rPr kumimoji="1" lang="en-US" altLang="ko-Kore-KR" sz="2000" b="1" dirty="0">
                  <a:solidFill>
                    <a:srgbClr val="FF7913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ko-KR" altLang="en-US" sz="2000" b="1" dirty="0">
                  <a:solidFill>
                    <a:srgbClr val="FF7913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데이터 시각화</a:t>
              </a:r>
              <a:endParaRPr kumimoji="1" lang="ko-Kore-KR" altLang="en-US" sz="2000" b="1" dirty="0">
                <a:solidFill>
                  <a:srgbClr val="FF7913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D6B297CB-E017-80FF-AC31-4CCF01B19171}"/>
                </a:ext>
              </a:extLst>
            </p:cNvPr>
            <p:cNvSpPr/>
            <p:nvPr/>
          </p:nvSpPr>
          <p:spPr>
            <a:xfrm>
              <a:off x="1022421" y="5137495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K-Prototype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군집화</a:t>
              </a:r>
              <a:endParaRPr kumimoji="1" lang="ko-Kore-KR" altLang="en-US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4ED9671-B725-8AAF-A6E0-40D4D2D32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387" y="3658542"/>
            <a:ext cx="3502879" cy="2079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B869C0-3E57-CF1C-32F9-5C0CC4262E61}"/>
              </a:ext>
            </a:extLst>
          </p:cNvPr>
          <p:cNvSpPr txBox="1"/>
          <p:nvPr/>
        </p:nvSpPr>
        <p:spPr>
          <a:xfrm>
            <a:off x="4313015" y="1777506"/>
            <a:ext cx="193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K=7, </a:t>
            </a:r>
            <a:r>
              <a:rPr kumimoji="1"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RGB </a:t>
            </a:r>
            <a:r>
              <a:rPr kumimoji="1" lang="ko-KR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</a:t>
            </a:r>
            <a:endParaRPr kumimoji="1" lang="ko-Kore-KR" altLang="en-US" sz="20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19D2B1-3762-FCEB-2EF0-1BA51BDA56AE}"/>
              </a:ext>
            </a:extLst>
          </p:cNvPr>
          <p:cNvSpPr txBox="1"/>
          <p:nvPr/>
        </p:nvSpPr>
        <p:spPr>
          <a:xfrm>
            <a:off x="8260295" y="1777506"/>
            <a:ext cx="2851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K=7, HSV</a:t>
            </a:r>
            <a:r>
              <a:rPr kumimoji="1"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사용</a:t>
            </a:r>
            <a:endParaRPr kumimoji="1" lang="ko-Kore-KR" altLang="en-US" sz="20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74BCF5-E287-4F52-4AB1-26FC0338A3C2}"/>
              </a:ext>
            </a:extLst>
          </p:cNvPr>
          <p:cNvSpPr txBox="1"/>
          <p:nvPr/>
        </p:nvSpPr>
        <p:spPr>
          <a:xfrm>
            <a:off x="4237340" y="5862003"/>
            <a:ext cx="44460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:</a:t>
            </a:r>
            <a:r>
              <a:rPr kumimoji="1" lang="ko-KR" altLang="en-US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kumimoji="1" lang="en-US" altLang="ko-KR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Hex</a:t>
            </a:r>
            <a:r>
              <a:rPr kumimoji="1" lang="ko-KR" altLang="en-US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값을</a:t>
            </a:r>
            <a:r>
              <a:rPr kumimoji="1" lang="en-US" altLang="ko-KR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0~255 </a:t>
            </a:r>
            <a:r>
              <a:rPr kumimoji="1" lang="ko-KR" altLang="en-US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사이의 </a:t>
            </a:r>
            <a:r>
              <a:rPr kumimoji="1" lang="en-US" altLang="ko-KR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</a:t>
            </a:r>
            <a:r>
              <a:rPr kumimoji="1" lang="ko-KR" altLang="en-US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가지 색으로 표현한 방법</a:t>
            </a:r>
            <a:endParaRPr kumimoji="1" lang="ko-Kore-KR" altLang="en-US" sz="13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C538D-E531-DECF-4B64-685727DF942D}"/>
              </a:ext>
            </a:extLst>
          </p:cNvPr>
          <p:cNvSpPr txBox="1"/>
          <p:nvPr/>
        </p:nvSpPr>
        <p:spPr>
          <a:xfrm>
            <a:off x="8260295" y="5884085"/>
            <a:ext cx="39020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:</a:t>
            </a:r>
            <a:r>
              <a:rPr kumimoji="1" lang="ko-KR" altLang="en-US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색상</a:t>
            </a:r>
            <a:r>
              <a:rPr kumimoji="1" lang="en-US" altLang="ko-KR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kumimoji="1" lang="ko-KR" altLang="en-US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채도</a:t>
            </a:r>
            <a:r>
              <a:rPr kumimoji="1" lang="en-US" altLang="ko-KR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kumimoji="1" lang="ko-KR" altLang="en-US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명도를 </a:t>
            </a:r>
            <a:r>
              <a:rPr kumimoji="1" lang="en-US" altLang="ko-KR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0~255</a:t>
            </a:r>
            <a:r>
              <a:rPr kumimoji="1" lang="ko-KR" altLang="en-US" sz="13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사이의 값으로 표현한 방법</a:t>
            </a:r>
            <a:endParaRPr kumimoji="1" lang="ko-Kore-KR" altLang="en-US" sz="13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0B03A6-BDE7-9E21-982E-451E17ADB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295" y="3658542"/>
            <a:ext cx="3735704" cy="20792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1F8111-B4AC-94E5-F07C-2A608716ABD9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 미 지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267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B214B4-E26B-CB8A-3477-86E25CF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53F4AC-03C4-AE51-FBC8-E8171D9CCCFB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K-Prototype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959F03-D702-ED6B-B140-99000D415425}"/>
              </a:ext>
            </a:extLst>
          </p:cNvPr>
          <p:cNvGrpSpPr>
            <a:grpSpLocks noChangeAspect="1"/>
          </p:cNvGrpSpPr>
          <p:nvPr/>
        </p:nvGrpSpPr>
        <p:grpSpPr>
          <a:xfrm>
            <a:off x="9522039" y="2065759"/>
            <a:ext cx="2290909" cy="1800000"/>
            <a:chOff x="7250378" y="3184912"/>
            <a:chExt cx="3022600" cy="2374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25D1491-4353-E75D-6F51-62B493A9AC88}"/>
                </a:ext>
              </a:extLst>
            </p:cNvPr>
            <p:cNvGrpSpPr/>
            <p:nvPr/>
          </p:nvGrpSpPr>
          <p:grpSpPr>
            <a:xfrm>
              <a:off x="7250378" y="3184912"/>
              <a:ext cx="3022600" cy="2374900"/>
              <a:chOff x="8749190" y="1805611"/>
              <a:chExt cx="3022600" cy="23749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C8050C7-33D9-634F-DA5D-D80ACA4F2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9190" y="1805611"/>
                <a:ext cx="3022600" cy="2374900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6108663-8479-FF23-26B5-0E4BCFB137C3}"/>
                  </a:ext>
                </a:extLst>
              </p:cNvPr>
              <p:cNvGrpSpPr/>
              <p:nvPr/>
            </p:nvGrpSpPr>
            <p:grpSpPr>
              <a:xfrm>
                <a:off x="8897899" y="1923267"/>
                <a:ext cx="471593" cy="126001"/>
                <a:chOff x="4718549" y="1147108"/>
                <a:chExt cx="471593" cy="126001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76551BA0-CFF5-DD68-031B-99325F043D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18549" y="1147110"/>
                  <a:ext cx="125999" cy="125999"/>
                </a:xfrm>
                <a:prstGeom prst="ellipse">
                  <a:avLst/>
                </a:prstGeom>
                <a:solidFill>
                  <a:srgbClr val="FF6058"/>
                </a:solidFill>
                <a:ln>
                  <a:solidFill>
                    <a:srgbClr val="FF605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480A242-279B-4196-FDB4-5F200ED568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91346" y="1147109"/>
                  <a:ext cx="125999" cy="125999"/>
                </a:xfrm>
                <a:prstGeom prst="ellipse">
                  <a:avLst/>
                </a:prstGeom>
                <a:solidFill>
                  <a:srgbClr val="FFBB2E"/>
                </a:solidFill>
                <a:ln>
                  <a:solidFill>
                    <a:srgbClr val="FFBB2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E016151-E640-3BD2-9E56-36ECC06B40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64143" y="1147108"/>
                  <a:ext cx="125999" cy="125999"/>
                </a:xfrm>
                <a:prstGeom prst="ellipse">
                  <a:avLst/>
                </a:prstGeom>
                <a:solidFill>
                  <a:srgbClr val="27C840"/>
                </a:solidFill>
                <a:ln>
                  <a:solidFill>
                    <a:srgbClr val="27C8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54A66D2-B26F-A824-92A6-79E739D4D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06359" y="3612712"/>
              <a:ext cx="2906435" cy="183259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9D595B-13B1-06A7-2405-EAA50BAE5C09}"/>
              </a:ext>
            </a:extLst>
          </p:cNvPr>
          <p:cNvGrpSpPr>
            <a:grpSpLocks noChangeAspect="1"/>
          </p:cNvGrpSpPr>
          <p:nvPr/>
        </p:nvGrpSpPr>
        <p:grpSpPr>
          <a:xfrm>
            <a:off x="8283858" y="1678481"/>
            <a:ext cx="2290909" cy="1800000"/>
            <a:chOff x="6759879" y="2815189"/>
            <a:chExt cx="3022600" cy="23749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833DD03-3B52-CBE9-3230-ADABA1B77735}"/>
                </a:ext>
              </a:extLst>
            </p:cNvPr>
            <p:cNvGrpSpPr/>
            <p:nvPr/>
          </p:nvGrpSpPr>
          <p:grpSpPr>
            <a:xfrm>
              <a:off x="6759879" y="2815189"/>
              <a:ext cx="3022600" cy="2374900"/>
              <a:chOff x="6765049" y="3181500"/>
              <a:chExt cx="3022600" cy="237490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0D93849-F2A1-55BD-112D-1E14A1352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5049" y="3181500"/>
                <a:ext cx="3022600" cy="2374900"/>
              </a:xfrm>
              <a:prstGeom prst="rect">
                <a:avLst/>
              </a:prstGeom>
            </p:spPr>
          </p:pic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DB9B29BB-02D4-C2A5-DF7E-42F07ED6A4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3758" y="3299158"/>
                <a:ext cx="125999" cy="125999"/>
              </a:xfrm>
              <a:prstGeom prst="ellipse">
                <a:avLst/>
              </a:prstGeom>
              <a:solidFill>
                <a:srgbClr val="FF6058"/>
              </a:solidFill>
              <a:ln>
                <a:solidFill>
                  <a:srgbClr val="FF60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87F8BBC-1C1A-A82E-FD03-E3D56AC114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6555" y="3299157"/>
                <a:ext cx="125999" cy="125999"/>
              </a:xfrm>
              <a:prstGeom prst="ellipse">
                <a:avLst/>
              </a:prstGeom>
              <a:solidFill>
                <a:srgbClr val="FFBB2E"/>
              </a:solidFill>
              <a:ln>
                <a:solidFill>
                  <a:srgbClr val="FFBB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2F3DD34-7318-C1AF-180F-94BFA7ED49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9352" y="3299156"/>
                <a:ext cx="125999" cy="125999"/>
              </a:xfrm>
              <a:prstGeom prst="ellipse">
                <a:avLst/>
              </a:prstGeom>
              <a:solidFill>
                <a:srgbClr val="27C840"/>
              </a:solidFill>
              <a:ln>
                <a:solidFill>
                  <a:srgbClr val="27C8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3B8C5F-C495-4750-007C-30A271921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20063" y="3219234"/>
              <a:ext cx="2902231" cy="1832593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85F162-96C8-815F-2EC6-178E2A49A09C}"/>
              </a:ext>
            </a:extLst>
          </p:cNvPr>
          <p:cNvGrpSpPr>
            <a:grpSpLocks noChangeAspect="1"/>
          </p:cNvGrpSpPr>
          <p:nvPr/>
        </p:nvGrpSpPr>
        <p:grpSpPr>
          <a:xfrm>
            <a:off x="7007576" y="1370856"/>
            <a:ext cx="2290909" cy="1800000"/>
            <a:chOff x="7924816" y="1629428"/>
            <a:chExt cx="3022600" cy="23749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B7DBC22-B222-B775-4E33-A2452CB59AD4}"/>
                </a:ext>
              </a:extLst>
            </p:cNvPr>
            <p:cNvGrpSpPr/>
            <p:nvPr/>
          </p:nvGrpSpPr>
          <p:grpSpPr>
            <a:xfrm>
              <a:off x="7924816" y="1629428"/>
              <a:ext cx="3022600" cy="2374900"/>
              <a:chOff x="6765049" y="3181500"/>
              <a:chExt cx="3022600" cy="237490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1F423859-67CB-0955-8A6F-8B56F333A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5049" y="3181500"/>
                <a:ext cx="3022600" cy="2374900"/>
              </a:xfrm>
              <a:prstGeom prst="rect">
                <a:avLst/>
              </a:prstGeom>
            </p:spPr>
          </p:pic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45741AC-9138-8597-5ECF-AB57C40ACC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3758" y="3299158"/>
                <a:ext cx="125999" cy="125999"/>
              </a:xfrm>
              <a:prstGeom prst="ellipse">
                <a:avLst/>
              </a:prstGeom>
              <a:solidFill>
                <a:srgbClr val="FF6058"/>
              </a:solidFill>
              <a:ln>
                <a:solidFill>
                  <a:srgbClr val="FF60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5C927FE-2BF3-25A3-7D92-4C053DE9CF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6555" y="3299157"/>
                <a:ext cx="125999" cy="125999"/>
              </a:xfrm>
              <a:prstGeom prst="ellipse">
                <a:avLst/>
              </a:prstGeom>
              <a:solidFill>
                <a:srgbClr val="FFBB2E"/>
              </a:solidFill>
              <a:ln>
                <a:solidFill>
                  <a:srgbClr val="FFBB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9F8168D-F3EE-4C01-D438-73E23C968D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9352" y="3299156"/>
                <a:ext cx="125999" cy="125999"/>
              </a:xfrm>
              <a:prstGeom prst="ellipse">
                <a:avLst/>
              </a:prstGeom>
              <a:solidFill>
                <a:srgbClr val="27C840"/>
              </a:solidFill>
              <a:ln>
                <a:solidFill>
                  <a:srgbClr val="27C8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6C92F28-8D62-7B3F-FD4F-7CDDBA20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9734" y="2039379"/>
              <a:ext cx="2992763" cy="188498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4B363B6-6340-94EC-F72F-C52C4BFBBBB6}"/>
              </a:ext>
            </a:extLst>
          </p:cNvPr>
          <p:cNvGrpSpPr/>
          <p:nvPr/>
        </p:nvGrpSpPr>
        <p:grpSpPr>
          <a:xfrm>
            <a:off x="1080000" y="2160000"/>
            <a:ext cx="2962276" cy="3580912"/>
            <a:chOff x="1300161" y="2063954"/>
            <a:chExt cx="2962276" cy="358091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3F23AA85-BB1A-465E-9390-100EF8E298A0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2781299" y="2171699"/>
              <a:ext cx="0" cy="34731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F6E1115B-AC6B-FE7E-7922-58669AB24363}"/>
                </a:ext>
              </a:extLst>
            </p:cNvPr>
            <p:cNvSpPr/>
            <p:nvPr/>
          </p:nvSpPr>
          <p:spPr>
            <a:xfrm>
              <a:off x="1300161" y="2063954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웹툰 이미지 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크롤링</a:t>
              </a:r>
              <a:endParaRPr kumimoji="1" lang="ko-Kore-KR" altLang="en-US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E2E6BD24-D762-27EB-4BDD-868CA946A839}"/>
                </a:ext>
              </a:extLst>
            </p:cNvPr>
            <p:cNvSpPr/>
            <p:nvPr/>
          </p:nvSpPr>
          <p:spPr>
            <a:xfrm>
              <a:off x="1300161" y="3074887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K-means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색상추출</a:t>
              </a:r>
              <a:endParaRPr kumimoji="1" lang="en-US" altLang="ko-Kore-KR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0836D8C3-2E77-2BC3-A7A5-87566124BE7A}"/>
                </a:ext>
              </a:extLst>
            </p:cNvPr>
            <p:cNvSpPr/>
            <p:nvPr/>
          </p:nvSpPr>
          <p:spPr>
            <a:xfrm>
              <a:off x="1300161" y="4084465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 err="1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Umap</a:t>
              </a:r>
              <a:r>
                <a:rPr kumimoji="1" lang="en-US" altLang="ko-Kore-KR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데이터 시각화</a:t>
              </a:r>
              <a:endParaRPr kumimoji="1" lang="ko-Kore-KR" altLang="en-US" sz="20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FC624213-6DB9-E3CF-A057-B6EEC5D5FEB0}"/>
                </a:ext>
              </a:extLst>
            </p:cNvPr>
            <p:cNvSpPr/>
            <p:nvPr/>
          </p:nvSpPr>
          <p:spPr>
            <a:xfrm>
              <a:off x="1300161" y="5094043"/>
              <a:ext cx="2962276" cy="550823"/>
            </a:xfrm>
            <a:prstGeom prst="roundRect">
              <a:avLst>
                <a:gd name="adj" fmla="val 37418"/>
              </a:avLst>
            </a:prstGeom>
            <a:solidFill>
              <a:schemeClr val="tx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solidFill>
                    <a:srgbClr val="FF7913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K-Prototype </a:t>
              </a:r>
              <a:r>
                <a:rPr kumimoji="1" lang="ko-KR" altLang="en-US" sz="2000" b="1" dirty="0">
                  <a:solidFill>
                    <a:srgbClr val="FF7913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군집화</a:t>
              </a:r>
              <a:endParaRPr kumimoji="1" lang="ko-Kore-KR" altLang="en-US" sz="2000" b="1" dirty="0">
                <a:solidFill>
                  <a:srgbClr val="FF7913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C47A0B-F712-0409-A21B-366204658AF1}"/>
              </a:ext>
            </a:extLst>
          </p:cNvPr>
          <p:cNvSpPr txBox="1"/>
          <p:nvPr/>
        </p:nvSpPr>
        <p:spPr>
          <a:xfrm>
            <a:off x="9429312" y="921394"/>
            <a:ext cx="1938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RGB </a:t>
            </a:r>
            <a:r>
              <a:rPr kumimoji="1" lang="ko-KR" altLang="en-US" sz="3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사용</a:t>
            </a:r>
            <a:endParaRPr kumimoji="1" lang="ko-Kore-KR" altLang="en-US" sz="3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2F8C6FA-771B-A007-EDEE-782333D545AD}"/>
              </a:ext>
            </a:extLst>
          </p:cNvPr>
          <p:cNvGrpSpPr>
            <a:grpSpLocks noChangeAspect="1"/>
          </p:cNvGrpSpPr>
          <p:nvPr/>
        </p:nvGrpSpPr>
        <p:grpSpPr>
          <a:xfrm>
            <a:off x="5738834" y="1080050"/>
            <a:ext cx="2290909" cy="1800000"/>
            <a:chOff x="4608751" y="1029452"/>
            <a:chExt cx="3022600" cy="237490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8F5D6E2-FCE3-E9D6-8FBD-2697CA76EEE5}"/>
                </a:ext>
              </a:extLst>
            </p:cNvPr>
            <p:cNvGrpSpPr/>
            <p:nvPr/>
          </p:nvGrpSpPr>
          <p:grpSpPr>
            <a:xfrm>
              <a:off x="4608751" y="1029452"/>
              <a:ext cx="3022600" cy="2374900"/>
              <a:chOff x="4226949" y="3366012"/>
              <a:chExt cx="3022600" cy="2374900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8C5DCD22-5C08-AFAB-1B12-BE65C213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6949" y="3366012"/>
                <a:ext cx="3022600" cy="2374900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2FB36DB9-7D82-7D69-5060-B252DC82A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36747" y="3782495"/>
                <a:ext cx="2747765" cy="1724998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89205DE-22DB-A1DE-9EB3-0D7EE1FA7C15}"/>
                </a:ext>
              </a:extLst>
            </p:cNvPr>
            <p:cNvGrpSpPr/>
            <p:nvPr/>
          </p:nvGrpSpPr>
          <p:grpSpPr>
            <a:xfrm>
              <a:off x="4757460" y="1147108"/>
              <a:ext cx="471593" cy="126001"/>
              <a:chOff x="4718549" y="1147108"/>
              <a:chExt cx="471593" cy="1260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6BACBC2-4A46-B879-CFCE-58E47041B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8549" y="1147110"/>
                <a:ext cx="125999" cy="125999"/>
              </a:xfrm>
              <a:prstGeom prst="ellipse">
                <a:avLst/>
              </a:prstGeom>
              <a:solidFill>
                <a:srgbClr val="FF6058"/>
              </a:solidFill>
              <a:ln>
                <a:solidFill>
                  <a:srgbClr val="FF60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CBA2733-FD26-6007-A193-FE23B3E36E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1346" y="1147109"/>
                <a:ext cx="125999" cy="125999"/>
              </a:xfrm>
              <a:prstGeom prst="ellipse">
                <a:avLst/>
              </a:prstGeom>
              <a:solidFill>
                <a:srgbClr val="FFBB2E"/>
              </a:solidFill>
              <a:ln>
                <a:solidFill>
                  <a:srgbClr val="FFBB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F978F33B-99E5-B59F-C57A-AA4B1878E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64143" y="1147108"/>
                <a:ext cx="125999" cy="125999"/>
              </a:xfrm>
              <a:prstGeom prst="ellipse">
                <a:avLst/>
              </a:prstGeom>
              <a:solidFill>
                <a:srgbClr val="27C840"/>
              </a:solidFill>
              <a:ln>
                <a:solidFill>
                  <a:srgbClr val="27C8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6987505-E052-13D3-984C-E840BB0D1015}"/>
              </a:ext>
            </a:extLst>
          </p:cNvPr>
          <p:cNvGrpSpPr/>
          <p:nvPr/>
        </p:nvGrpSpPr>
        <p:grpSpPr>
          <a:xfrm>
            <a:off x="8584793" y="4252177"/>
            <a:ext cx="2290909" cy="1800000"/>
            <a:chOff x="8749190" y="1805611"/>
            <a:chExt cx="3022600" cy="237490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3A8C9D8-7E7B-4E25-0D46-FFF6FBC19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9190" y="1805611"/>
              <a:ext cx="3022600" cy="2374900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A8B63F-035C-976F-B19F-D2E7E2277CAD}"/>
                </a:ext>
              </a:extLst>
            </p:cNvPr>
            <p:cNvGrpSpPr/>
            <p:nvPr/>
          </p:nvGrpSpPr>
          <p:grpSpPr>
            <a:xfrm>
              <a:off x="8897899" y="1923267"/>
              <a:ext cx="471593" cy="126001"/>
              <a:chOff x="4718549" y="1147108"/>
              <a:chExt cx="471593" cy="126001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024132E-CF01-345A-058C-74862687DD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8549" y="1147110"/>
                <a:ext cx="125999" cy="125999"/>
              </a:xfrm>
              <a:prstGeom prst="ellipse">
                <a:avLst/>
              </a:prstGeom>
              <a:solidFill>
                <a:srgbClr val="FF6058"/>
              </a:solidFill>
              <a:ln>
                <a:solidFill>
                  <a:srgbClr val="FF60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930E1F5-C99B-EB89-4B40-0CB815D36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1346" y="1147109"/>
                <a:ext cx="125999" cy="125999"/>
              </a:xfrm>
              <a:prstGeom prst="ellipse">
                <a:avLst/>
              </a:prstGeom>
              <a:solidFill>
                <a:srgbClr val="FFBB2E"/>
              </a:solidFill>
              <a:ln>
                <a:solidFill>
                  <a:srgbClr val="FFBB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81BBB9D-9574-00DD-0AC7-4427395107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64143" y="1147108"/>
                <a:ext cx="125999" cy="125999"/>
              </a:xfrm>
              <a:prstGeom prst="ellipse">
                <a:avLst/>
              </a:prstGeom>
              <a:solidFill>
                <a:srgbClr val="27C840"/>
              </a:solidFill>
              <a:ln>
                <a:solidFill>
                  <a:srgbClr val="27C8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C4823E6-C28E-0F67-7886-850E8F391AE7}"/>
              </a:ext>
            </a:extLst>
          </p:cNvPr>
          <p:cNvSpPr txBox="1"/>
          <p:nvPr/>
        </p:nvSpPr>
        <p:spPr>
          <a:xfrm>
            <a:off x="5101128" y="5545367"/>
            <a:ext cx="1938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HSV </a:t>
            </a:r>
            <a:r>
              <a:rPr kumimoji="1" lang="ko-KR" altLang="en-US" sz="3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사용</a:t>
            </a:r>
            <a:endParaRPr kumimoji="1" lang="ko-Kore-KR" altLang="en-US" sz="3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4FF0A1E-CF46-3F66-B0EE-2B69C456FA9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3616" y="4618937"/>
            <a:ext cx="2217199" cy="131379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B521C702-111F-D156-F2E6-BECE90789BC9}"/>
              </a:ext>
            </a:extLst>
          </p:cNvPr>
          <p:cNvGrpSpPr/>
          <p:nvPr/>
        </p:nvGrpSpPr>
        <p:grpSpPr>
          <a:xfrm>
            <a:off x="7346612" y="3864899"/>
            <a:ext cx="2290909" cy="1800000"/>
            <a:chOff x="6765049" y="3181500"/>
            <a:chExt cx="3022600" cy="237490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A018E60-AB84-46A6-C8D7-BF513CC6DE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3758" y="3299158"/>
              <a:ext cx="125999" cy="125999"/>
            </a:xfrm>
            <a:prstGeom prst="ellipse">
              <a:avLst/>
            </a:prstGeom>
            <a:solidFill>
              <a:srgbClr val="FF6058"/>
            </a:solidFill>
            <a:ln>
              <a:solidFill>
                <a:srgbClr val="FF6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A3931C8-86EA-D204-9E0F-C8424C3D94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55" y="3299157"/>
              <a:ext cx="125999" cy="125999"/>
            </a:xfrm>
            <a:prstGeom prst="ellipse">
              <a:avLst/>
            </a:prstGeom>
            <a:solidFill>
              <a:srgbClr val="FFBB2E"/>
            </a:solidFill>
            <a:ln>
              <a:solidFill>
                <a:srgbClr val="FFB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77C4575-47FE-85DC-8A82-CA28BC50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9352" y="3299156"/>
              <a:ext cx="125999" cy="125999"/>
            </a:xfrm>
            <a:prstGeom prst="ellipse">
              <a:avLst/>
            </a:prstGeom>
            <a:solidFill>
              <a:srgbClr val="27C840"/>
            </a:solidFill>
            <a:ln>
              <a:solidFill>
                <a:srgbClr val="27C8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AA3211F-C01B-B0F3-8FF0-14B374A4A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5049" y="3181500"/>
              <a:ext cx="3022600" cy="237490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944571C-73AD-0928-8EC6-0C26379391C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9690" y="4192787"/>
            <a:ext cx="2239730" cy="1321808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B3753A9-5A49-8246-5393-795357FEC24A}"/>
              </a:ext>
            </a:extLst>
          </p:cNvPr>
          <p:cNvGrpSpPr/>
          <p:nvPr/>
        </p:nvGrpSpPr>
        <p:grpSpPr>
          <a:xfrm>
            <a:off x="6070330" y="3557274"/>
            <a:ext cx="2290909" cy="1800000"/>
            <a:chOff x="6765049" y="3181500"/>
            <a:chExt cx="3022600" cy="23749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A6C2C01-201E-FD70-F4C2-36D2B922A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5049" y="3181500"/>
              <a:ext cx="3022600" cy="2374900"/>
            </a:xfrm>
            <a:prstGeom prst="rect">
              <a:avLst/>
            </a:prstGeom>
          </p:spPr>
        </p:pic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D6305E9-056E-D3E5-2059-AE628ABD10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3758" y="3299158"/>
              <a:ext cx="125999" cy="125999"/>
            </a:xfrm>
            <a:prstGeom prst="ellipse">
              <a:avLst/>
            </a:prstGeom>
            <a:solidFill>
              <a:srgbClr val="FF6058"/>
            </a:solidFill>
            <a:ln>
              <a:solidFill>
                <a:srgbClr val="FF6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423F9F80-9C40-CB7C-3C8A-FD1F05CE1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55" y="3299157"/>
              <a:ext cx="125999" cy="125999"/>
            </a:xfrm>
            <a:prstGeom prst="ellipse">
              <a:avLst/>
            </a:prstGeom>
            <a:solidFill>
              <a:srgbClr val="FFBB2E"/>
            </a:solidFill>
            <a:ln>
              <a:solidFill>
                <a:srgbClr val="FFB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FC13B4C-4203-552B-35CB-E37647C27D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9352" y="3299156"/>
              <a:ext cx="125999" cy="125999"/>
            </a:xfrm>
            <a:prstGeom prst="ellipse">
              <a:avLst/>
            </a:prstGeom>
            <a:solidFill>
              <a:srgbClr val="27C840"/>
            </a:solidFill>
            <a:ln>
              <a:solidFill>
                <a:srgbClr val="27C8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8FAA0786-B4B7-51BF-4D24-2BBE0FFA515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416" y="3890735"/>
            <a:ext cx="2211852" cy="1329546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5FBF7477-6F00-24F8-81AC-8AC66388129F}"/>
              </a:ext>
            </a:extLst>
          </p:cNvPr>
          <p:cNvGrpSpPr>
            <a:grpSpLocks noChangeAspect="1"/>
          </p:cNvGrpSpPr>
          <p:nvPr/>
        </p:nvGrpSpPr>
        <p:grpSpPr>
          <a:xfrm>
            <a:off x="4801588" y="3266468"/>
            <a:ext cx="2290909" cy="1800000"/>
            <a:chOff x="4608751" y="1029452"/>
            <a:chExt cx="3022600" cy="237490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1A03AF9-5298-80AA-2D1A-D50BA900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8751" y="1029452"/>
              <a:ext cx="3022600" cy="2374900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DBBAE2F-8F7B-816B-A063-4BEFDE251FF3}"/>
                </a:ext>
              </a:extLst>
            </p:cNvPr>
            <p:cNvGrpSpPr/>
            <p:nvPr/>
          </p:nvGrpSpPr>
          <p:grpSpPr>
            <a:xfrm>
              <a:off x="4757460" y="1147108"/>
              <a:ext cx="471593" cy="126001"/>
              <a:chOff x="4718549" y="1147108"/>
              <a:chExt cx="471593" cy="126001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EED3384-25E9-CFD8-05FF-90DA4B220D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8549" y="1147110"/>
                <a:ext cx="125999" cy="125999"/>
              </a:xfrm>
              <a:prstGeom prst="ellipse">
                <a:avLst/>
              </a:prstGeom>
              <a:solidFill>
                <a:srgbClr val="FF6058"/>
              </a:solidFill>
              <a:ln>
                <a:solidFill>
                  <a:srgbClr val="FF60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93E669A8-E5CB-5284-1636-437DD7B8B8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1346" y="1147109"/>
                <a:ext cx="125999" cy="125999"/>
              </a:xfrm>
              <a:prstGeom prst="ellipse">
                <a:avLst/>
              </a:prstGeom>
              <a:solidFill>
                <a:srgbClr val="FFBB2E"/>
              </a:solidFill>
              <a:ln>
                <a:solidFill>
                  <a:srgbClr val="FFBB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798B3B9-0321-9F36-2C03-23ABEE90CB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64143" y="1147108"/>
                <a:ext cx="125999" cy="125999"/>
              </a:xfrm>
              <a:prstGeom prst="ellipse">
                <a:avLst/>
              </a:prstGeom>
              <a:solidFill>
                <a:srgbClr val="27C840"/>
              </a:solidFill>
              <a:ln>
                <a:solidFill>
                  <a:srgbClr val="27C8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FC0A1B8D-AF01-866B-4A91-C90E89F984E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7689" y="3609176"/>
            <a:ext cx="2168393" cy="129925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7251AFD-0BFB-3D93-52E3-2F579459B1CF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 미 지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541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8824E2-2D3C-735A-FD07-545F500F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14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E02A5001-0AB8-107B-E95F-6F0D2289ED9F}"/>
              </a:ext>
            </a:extLst>
          </p:cNvPr>
          <p:cNvSpPr/>
          <p:nvPr/>
        </p:nvSpPr>
        <p:spPr>
          <a:xfrm>
            <a:off x="359456" y="386900"/>
            <a:ext cx="2367258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추천 탭 개선 제안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E9877-83B2-CB54-F4C7-C7E73F92ED7B}"/>
              </a:ext>
            </a:extLst>
          </p:cNvPr>
          <p:cNvSpPr txBox="1"/>
          <p:nvPr/>
        </p:nvSpPr>
        <p:spPr>
          <a:xfrm>
            <a:off x="29631" y="4800978"/>
            <a:ext cx="569387" cy="18748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추천 탭 개선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8AC7A-3FBC-5DDA-27E1-1A90EE5A8CE2}"/>
              </a:ext>
            </a:extLst>
          </p:cNvPr>
          <p:cNvSpPr txBox="1"/>
          <p:nvPr/>
        </p:nvSpPr>
        <p:spPr>
          <a:xfrm>
            <a:off x="847405" y="1133905"/>
            <a:ext cx="2430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신규 추천 탭 추가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35994-9C68-D467-A7E1-792E6A556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05" y="1564792"/>
            <a:ext cx="2867025" cy="2571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9AD6F-9E16-DB72-2376-FD7B43670CDC}"/>
              </a:ext>
            </a:extLst>
          </p:cNvPr>
          <p:cNvSpPr txBox="1"/>
          <p:nvPr/>
        </p:nvSpPr>
        <p:spPr>
          <a:xfrm>
            <a:off x="3790630" y="1133905"/>
            <a:ext cx="5513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데이터 확보와 불편 해소를 위한 개선 제안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98367C-9119-85F0-CD44-4C04BCF3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643" y="1564792"/>
            <a:ext cx="2809875" cy="30765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CE50C3-9B66-B104-3E6A-2CFF0289E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435" y="1564792"/>
            <a:ext cx="3515049" cy="29786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0D0CB6-CD71-A94E-371F-17A7F30A4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435" y="4760332"/>
            <a:ext cx="3620140" cy="1317197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C028D2B5-9A73-4D7F-EDD4-0219C38F8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7100910" y="2776015"/>
            <a:ext cx="557421" cy="6541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24B390-1026-68C3-819B-64ED145B60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7367" y="4881754"/>
            <a:ext cx="3717266" cy="12670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09C312-2393-E072-5BC4-E4FB34138219}"/>
              </a:ext>
            </a:extLst>
          </p:cNvPr>
          <p:cNvSpPr txBox="1"/>
          <p:nvPr/>
        </p:nvSpPr>
        <p:spPr>
          <a:xfrm>
            <a:off x="3894128" y="1575494"/>
            <a:ext cx="3898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1.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E72E8-48EF-0B50-F900-F2AA3B365B6E}"/>
              </a:ext>
            </a:extLst>
          </p:cNvPr>
          <p:cNvSpPr txBox="1"/>
          <p:nvPr/>
        </p:nvSpPr>
        <p:spPr>
          <a:xfrm>
            <a:off x="3863873" y="4881754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2</a:t>
            </a:r>
            <a:endParaRPr kumimoji="1" lang="ko-Kore-KR" altLang="en-US" sz="2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511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29A4F-C9D9-26CE-CFB3-1E531297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 페이지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30E34-F7E7-8B71-47D0-76B87FF7B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32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045B-7FD0-9A9B-E464-0C4FE6AA386F}"/>
              </a:ext>
            </a:extLst>
          </p:cNvPr>
          <p:cNvSpPr txBox="1"/>
          <p:nvPr/>
        </p:nvSpPr>
        <p:spPr>
          <a:xfrm>
            <a:off x="29631" y="4683958"/>
            <a:ext cx="569387" cy="19918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en-US" altLang="ko-KR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APPENDIX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DC19AE-21A2-FB70-8315-6D43B08A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1" y="937723"/>
            <a:ext cx="11288078" cy="570364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C8468E8-B800-D8E4-7F84-57750F40C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2">
            <a:extLst>
              <a:ext uri="{FF2B5EF4-FFF2-40B4-BE49-F238E27FC236}">
                <a16:creationId xmlns:a16="http://schemas.microsoft.com/office/drawing/2014/main" id="{8CDD1624-F7D6-40BA-21B9-83407BAD3CE7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APPENDIX 1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4F0D3-0C8A-41E8-C09A-DE7025280C2A}"/>
              </a:ext>
            </a:extLst>
          </p:cNvPr>
          <p:cNvSpPr txBox="1"/>
          <p:nvPr/>
        </p:nvSpPr>
        <p:spPr>
          <a:xfrm>
            <a:off x="3065526" y="554855"/>
            <a:ext cx="562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WORD2VEC, KNN, SOM, DNN </a:t>
            </a:r>
            <a:r>
              <a:rPr kumimoji="1" lang="ko-KR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흐름도</a:t>
            </a:r>
            <a:endParaRPr kumimoji="1" lang="ko-Kore-KR" altLang="en-US" sz="20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26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EBEB-D934-6F5F-3AA8-0258EFF76C6B}"/>
              </a:ext>
            </a:extLst>
          </p:cNvPr>
          <p:cNvSpPr txBox="1"/>
          <p:nvPr/>
        </p:nvSpPr>
        <p:spPr>
          <a:xfrm>
            <a:off x="29631" y="5031810"/>
            <a:ext cx="569387" cy="1644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분 석 배 경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AF4852-83A9-F80F-91AA-9EED2BBF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79" y="1165287"/>
            <a:ext cx="3638356" cy="17097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1C0F86-F4E5-1C4A-45B8-36CA50397F12}"/>
              </a:ext>
            </a:extLst>
          </p:cNvPr>
          <p:cNvSpPr txBox="1"/>
          <p:nvPr/>
        </p:nvSpPr>
        <p:spPr>
          <a:xfrm>
            <a:off x="1081451" y="2875002"/>
            <a:ext cx="37144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소비자를 유인할 컨텐츠 확보</a:t>
            </a:r>
            <a:endParaRPr kumimoji="1" lang="en-US" altLang="ko-KR" sz="15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클릭 유도를 위한 인기 작품 영입</a:t>
            </a:r>
            <a:r>
              <a:rPr kumimoji="1" lang="en-US" altLang="ko-KR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표지 변경</a:t>
            </a:r>
            <a:endParaRPr lang="ko-Kore-KR" altLang="en-US" sz="1500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6311592-4762-4FEA-D6A9-735881FB0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41">
            <a:extLst>
              <a:ext uri="{FF2B5EF4-FFF2-40B4-BE49-F238E27FC236}">
                <a16:creationId xmlns:a16="http://schemas.microsoft.com/office/drawing/2014/main" id="{AD416AC7-9732-203D-7137-CB05870BECB1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분석 배경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BAFA3FA-5AA3-321F-404D-289B64CED2EE}"/>
              </a:ext>
            </a:extLst>
          </p:cNvPr>
          <p:cNvGrpSpPr/>
          <p:nvPr/>
        </p:nvGrpSpPr>
        <p:grpSpPr>
          <a:xfrm>
            <a:off x="7396068" y="460005"/>
            <a:ext cx="3638354" cy="2470751"/>
            <a:chOff x="7566782" y="30989"/>
            <a:chExt cx="4062702" cy="312101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1728BD7-08D9-7388-1A3E-0E8569F6B94A}"/>
                </a:ext>
              </a:extLst>
            </p:cNvPr>
            <p:cNvGrpSpPr/>
            <p:nvPr/>
          </p:nvGrpSpPr>
          <p:grpSpPr>
            <a:xfrm>
              <a:off x="9155085" y="329693"/>
              <a:ext cx="960645" cy="1114134"/>
              <a:chOff x="1352438" y="2489394"/>
              <a:chExt cx="2332977" cy="258557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7BF30D7-BF55-0140-682F-B7A80A58B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2438" y="2489394"/>
                <a:ext cx="2332977" cy="2332977"/>
              </a:xfrm>
              <a:prstGeom prst="rect">
                <a:avLst/>
              </a:prstGeom>
            </p:spPr>
          </p:pic>
          <p:sp>
            <p:nvSpPr>
              <p:cNvPr id="30" name="모서리가 둥근 직사각형 7">
                <a:extLst>
                  <a:ext uri="{FF2B5EF4-FFF2-40B4-BE49-F238E27FC236}">
                    <a16:creationId xmlns:a16="http://schemas.microsoft.com/office/drawing/2014/main" id="{382C2FC8-DAAE-F3B3-94B5-40AB9023AFDB}"/>
                  </a:ext>
                </a:extLst>
              </p:cNvPr>
              <p:cNvSpPr/>
              <p:nvPr/>
            </p:nvSpPr>
            <p:spPr>
              <a:xfrm>
                <a:off x="1626465" y="4371676"/>
                <a:ext cx="1785451" cy="703293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500" b="1" dirty="0">
                    <a:solidFill>
                      <a:schemeClr val="bg1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rPr>
                  <a:t>무협</a:t>
                </a:r>
                <a:endParaRPr kumimoji="1" lang="ko-Kore-KR" altLang="en-US" sz="15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p:grpSp>
        <p:sp>
          <p:nvSpPr>
            <p:cNvPr id="42" name="말풍선: 타원형 41">
              <a:extLst>
                <a:ext uri="{FF2B5EF4-FFF2-40B4-BE49-F238E27FC236}">
                  <a16:creationId xmlns:a16="http://schemas.microsoft.com/office/drawing/2014/main" id="{3C95574A-8B99-7591-7BA1-2BF06D652458}"/>
                </a:ext>
              </a:extLst>
            </p:cNvPr>
            <p:cNvSpPr/>
            <p:nvPr/>
          </p:nvSpPr>
          <p:spPr>
            <a:xfrm>
              <a:off x="8396363" y="1214795"/>
              <a:ext cx="1136238" cy="1404210"/>
            </a:xfrm>
            <a:prstGeom prst="wedgeEllipseCallout">
              <a:avLst>
                <a:gd name="adj1" fmla="val -54501"/>
                <a:gd name="adj2" fmla="val 41901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0437B99-B657-FFFC-1532-0143E83C3ACA}"/>
                </a:ext>
              </a:extLst>
            </p:cNvPr>
            <p:cNvGrpSpPr/>
            <p:nvPr/>
          </p:nvGrpSpPr>
          <p:grpSpPr>
            <a:xfrm>
              <a:off x="9580443" y="1470792"/>
              <a:ext cx="960645" cy="1095127"/>
              <a:chOff x="1352438" y="2489394"/>
              <a:chExt cx="2332977" cy="2541464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A84F3673-61A4-F80C-D201-0E6606D36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2438" y="2489394"/>
                <a:ext cx="2332977" cy="2332977"/>
              </a:xfrm>
              <a:prstGeom prst="rect">
                <a:avLst/>
              </a:prstGeom>
            </p:spPr>
          </p:pic>
          <p:sp>
            <p:nvSpPr>
              <p:cNvPr id="33" name="모서리가 둥근 직사각형 7">
                <a:extLst>
                  <a:ext uri="{FF2B5EF4-FFF2-40B4-BE49-F238E27FC236}">
                    <a16:creationId xmlns:a16="http://schemas.microsoft.com/office/drawing/2014/main" id="{D6911AC5-0BF6-CF17-5EEA-F59E0CEA5E91}"/>
                  </a:ext>
                </a:extLst>
              </p:cNvPr>
              <p:cNvSpPr/>
              <p:nvPr/>
            </p:nvSpPr>
            <p:spPr>
              <a:xfrm>
                <a:off x="1352438" y="4327565"/>
                <a:ext cx="2216790" cy="703293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500" b="1" dirty="0">
                    <a:solidFill>
                      <a:schemeClr val="bg1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rPr>
                  <a:t>판타지</a:t>
                </a:r>
                <a:endParaRPr kumimoji="1" lang="ko-Kore-KR" altLang="en-US" sz="15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D7A26D3-1230-1972-634F-FD757BF354D4}"/>
                </a:ext>
              </a:extLst>
            </p:cNvPr>
            <p:cNvGrpSpPr/>
            <p:nvPr/>
          </p:nvGrpSpPr>
          <p:grpSpPr>
            <a:xfrm>
              <a:off x="7566782" y="2056874"/>
              <a:ext cx="960645" cy="1095127"/>
              <a:chOff x="1352438" y="2489394"/>
              <a:chExt cx="2332977" cy="2541464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5969CB2-14F5-BEF1-B899-CA6D8319A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2438" y="2489394"/>
                <a:ext cx="2332977" cy="2332977"/>
              </a:xfrm>
              <a:prstGeom prst="rect">
                <a:avLst/>
              </a:prstGeom>
            </p:spPr>
          </p:pic>
          <p:sp>
            <p:nvSpPr>
              <p:cNvPr id="39" name="모서리가 둥근 직사각형 7">
                <a:extLst>
                  <a:ext uri="{FF2B5EF4-FFF2-40B4-BE49-F238E27FC236}">
                    <a16:creationId xmlns:a16="http://schemas.microsoft.com/office/drawing/2014/main" id="{CA94BFAD-054E-F640-E0CD-0F208FE5DCCE}"/>
                  </a:ext>
                </a:extLst>
              </p:cNvPr>
              <p:cNvSpPr/>
              <p:nvPr/>
            </p:nvSpPr>
            <p:spPr>
              <a:xfrm>
                <a:off x="1352438" y="4427432"/>
                <a:ext cx="2216790" cy="603426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500" b="1" dirty="0">
                    <a:solidFill>
                      <a:schemeClr val="bg1"/>
                    </a:solidFill>
                    <a:latin typeface="Gmarket Sans TTF Bold" panose="02000000000000000000" pitchFamily="2" charset="-128"/>
                    <a:ea typeface="Gmarket Sans TTF Bold" panose="02000000000000000000" pitchFamily="2" charset="-128"/>
                  </a:rPr>
                  <a:t>로맨스</a:t>
                </a:r>
                <a:endParaRPr kumimoji="1" lang="ko-Kore-KR" altLang="en-US" sz="15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p:grp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DC36B478-B652-DAC4-FBD7-BB80E981D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9939" y="1443827"/>
              <a:ext cx="700095" cy="1024121"/>
            </a:xfrm>
            <a:prstGeom prst="rect">
              <a:avLst/>
            </a:prstGeom>
          </p:spPr>
        </p:pic>
        <p:sp>
          <p:nvSpPr>
            <p:cNvPr id="43" name="말풍선: 타원형 42">
              <a:extLst>
                <a:ext uri="{FF2B5EF4-FFF2-40B4-BE49-F238E27FC236}">
                  <a16:creationId xmlns:a16="http://schemas.microsoft.com/office/drawing/2014/main" id="{57F9DC60-0F4D-0C3B-909B-D0B8F4556DB8}"/>
                </a:ext>
              </a:extLst>
            </p:cNvPr>
            <p:cNvSpPr/>
            <p:nvPr/>
          </p:nvSpPr>
          <p:spPr>
            <a:xfrm>
              <a:off x="10493246" y="542905"/>
              <a:ext cx="1136238" cy="1404210"/>
            </a:xfrm>
            <a:prstGeom prst="wedgeEllipseCallout">
              <a:avLst>
                <a:gd name="adj1" fmla="val -54501"/>
                <a:gd name="adj2" fmla="val 41901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5565C4A6-4281-87ED-E04C-287FFC51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98858" y="744947"/>
              <a:ext cx="676275" cy="1000125"/>
            </a:xfrm>
            <a:prstGeom prst="rect">
              <a:avLst/>
            </a:prstGeom>
          </p:spPr>
        </p:pic>
        <p:sp>
          <p:nvSpPr>
            <p:cNvPr id="46" name="말풍선: 타원형 45">
              <a:extLst>
                <a:ext uri="{FF2B5EF4-FFF2-40B4-BE49-F238E27FC236}">
                  <a16:creationId xmlns:a16="http://schemas.microsoft.com/office/drawing/2014/main" id="{60A03613-7EB3-4896-4435-09AB80764912}"/>
                </a:ext>
              </a:extLst>
            </p:cNvPr>
            <p:cNvSpPr/>
            <p:nvPr/>
          </p:nvSpPr>
          <p:spPr>
            <a:xfrm>
              <a:off x="7604057" y="30989"/>
              <a:ext cx="1136238" cy="1404210"/>
            </a:xfrm>
            <a:prstGeom prst="wedgeEllipseCallout">
              <a:avLst>
                <a:gd name="adj1" fmla="val 87564"/>
                <a:gd name="adj2" fmla="val 8013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6B430C70-B195-A3D2-D529-93B1C247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57851" y="248863"/>
              <a:ext cx="628650" cy="968461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0A9DE7F-0F3A-86A9-BDA6-71D5D3C2A9B0}"/>
              </a:ext>
            </a:extLst>
          </p:cNvPr>
          <p:cNvSpPr txBox="1"/>
          <p:nvPr/>
        </p:nvSpPr>
        <p:spPr>
          <a:xfrm>
            <a:off x="7296572" y="2930756"/>
            <a:ext cx="41959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고객별 </a:t>
            </a:r>
            <a:r>
              <a:rPr kumimoji="1" lang="ko-KR" altLang="en-US" sz="15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맞춤 홍보전략으로 적절한 </a:t>
            </a:r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컨텐츠 제공</a:t>
            </a:r>
            <a:endParaRPr kumimoji="1" lang="en-US" altLang="ko-KR" sz="15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1" name="모서리가 둥근 직사각형 2">
            <a:extLst>
              <a:ext uri="{FF2B5EF4-FFF2-40B4-BE49-F238E27FC236}">
                <a16:creationId xmlns:a16="http://schemas.microsoft.com/office/drawing/2014/main" id="{E9099BA4-72F1-6493-C868-732426F131FD}"/>
              </a:ext>
            </a:extLst>
          </p:cNvPr>
          <p:cNvSpPr/>
          <p:nvPr/>
        </p:nvSpPr>
        <p:spPr>
          <a:xfrm>
            <a:off x="5000170" y="3253921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개선 방향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55" name="그래픽 54">
            <a:extLst>
              <a:ext uri="{FF2B5EF4-FFF2-40B4-BE49-F238E27FC236}">
                <a16:creationId xmlns:a16="http://schemas.microsoft.com/office/drawing/2014/main" id="{4A52A8C4-85FB-5012-B860-DA525C95B6F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9361"/>
          <a:stretch/>
        </p:blipFill>
        <p:spPr>
          <a:xfrm>
            <a:off x="1352438" y="4185100"/>
            <a:ext cx="1523917" cy="203841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964617A-CBAC-BB05-B26B-8351BF3D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01" y="4792406"/>
            <a:ext cx="839556" cy="776643"/>
          </a:xfrm>
          <a:prstGeom prst="rect">
            <a:avLst/>
          </a:prstGeom>
        </p:spPr>
      </p:pic>
      <p:sp>
        <p:nvSpPr>
          <p:cNvPr id="53" name="모서리가 둥근 직사각형 7">
            <a:extLst>
              <a:ext uri="{FF2B5EF4-FFF2-40B4-BE49-F238E27FC236}">
                <a16:creationId xmlns:a16="http://schemas.microsoft.com/office/drawing/2014/main" id="{4183372A-82C3-048A-B59C-F1495A23CC13}"/>
              </a:ext>
            </a:extLst>
          </p:cNvPr>
          <p:cNvSpPr/>
          <p:nvPr/>
        </p:nvSpPr>
        <p:spPr>
          <a:xfrm>
            <a:off x="758706" y="5447700"/>
            <a:ext cx="797745" cy="242698"/>
          </a:xfrm>
          <a:prstGeom prst="round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판타지</a:t>
            </a:r>
            <a:endParaRPr kumimoji="1" lang="ko-Kore-KR" altLang="en-US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00BD3DC9-82BE-B6DF-E363-60AEF67E57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00668" y="5033451"/>
            <a:ext cx="437431" cy="66565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04CFA5-2F03-3D22-E22E-3B99105D0DD2}"/>
              </a:ext>
            </a:extLst>
          </p:cNvPr>
          <p:cNvSpPr/>
          <p:nvPr/>
        </p:nvSpPr>
        <p:spPr>
          <a:xfrm>
            <a:off x="3086952" y="4181911"/>
            <a:ext cx="1648946" cy="22393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6C36A2-8D82-CEDD-4032-BFFCB54AC7E2}"/>
              </a:ext>
            </a:extLst>
          </p:cNvPr>
          <p:cNvSpPr txBox="1"/>
          <p:nvPr/>
        </p:nvSpPr>
        <p:spPr>
          <a:xfrm>
            <a:off x="1352438" y="3782304"/>
            <a:ext cx="37144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기존 인기 순위</a:t>
            </a:r>
            <a:endParaRPr lang="ko-Kore-KR" altLang="en-US" sz="15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C52B9B-A04A-B9A7-5282-6521D8068A8F}"/>
              </a:ext>
            </a:extLst>
          </p:cNvPr>
          <p:cNvSpPr txBox="1"/>
          <p:nvPr/>
        </p:nvSpPr>
        <p:spPr>
          <a:xfrm>
            <a:off x="3026688" y="3804744"/>
            <a:ext cx="13721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맞춤 인기순위</a:t>
            </a:r>
            <a:endParaRPr lang="ko-Kore-KR" altLang="en-US" sz="15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145611-47EA-8369-B6FF-C33D8752AEE7}"/>
              </a:ext>
            </a:extLst>
          </p:cNvPr>
          <p:cNvSpPr/>
          <p:nvPr/>
        </p:nvSpPr>
        <p:spPr>
          <a:xfrm>
            <a:off x="1362356" y="4181911"/>
            <a:ext cx="1648946" cy="22393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래픽 63">
            <a:extLst>
              <a:ext uri="{FF2B5EF4-FFF2-40B4-BE49-F238E27FC236}">
                <a16:creationId xmlns:a16="http://schemas.microsoft.com/office/drawing/2014/main" id="{CCE292E9-ED4F-1DFA-C16F-3CF11E259A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09680" y="4366154"/>
            <a:ext cx="449553" cy="646617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F5BC9C90-9550-A09E-0D31-19E0DBF8DC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94456" y="5729782"/>
            <a:ext cx="415605" cy="60742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3E14BF1-1502-A2A9-595A-C8F7A75E653C}"/>
              </a:ext>
            </a:extLst>
          </p:cNvPr>
          <p:cNvSpPr txBox="1"/>
          <p:nvPr/>
        </p:nvSpPr>
        <p:spPr>
          <a:xfrm>
            <a:off x="1318739" y="6441938"/>
            <a:ext cx="368143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추천 모델 개발로 고객별 추천 순위 제공</a:t>
            </a:r>
            <a:endParaRPr kumimoji="1" lang="en-US" altLang="ko-KR" sz="15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00639733-7F44-1D48-FCBF-1E705DF3EF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45789" y="3904647"/>
            <a:ext cx="2263099" cy="152681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D7D7C40-E0B3-FB78-E703-2FB1FB6DD568}"/>
              </a:ext>
            </a:extLst>
          </p:cNvPr>
          <p:cNvSpPr txBox="1"/>
          <p:nvPr/>
        </p:nvSpPr>
        <p:spPr>
          <a:xfrm>
            <a:off x="7412454" y="6234177"/>
            <a:ext cx="41959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유사한 추천과 비효율적인 추천 탭을 </a:t>
            </a:r>
            <a:endParaRPr kumimoji="1" lang="en-US" altLang="ko-KR" sz="15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ko-KR" altLang="en-US" sz="1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내부 구성의 편의성을 증가시키는 쪽으로 개선</a:t>
            </a:r>
            <a:endParaRPr kumimoji="1" lang="en-US" altLang="ko-KR" sz="15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71" name="그래픽 70">
            <a:extLst>
              <a:ext uri="{FF2B5EF4-FFF2-40B4-BE49-F238E27FC236}">
                <a16:creationId xmlns:a16="http://schemas.microsoft.com/office/drawing/2014/main" id="{0EA3F7BE-4AA8-CC6B-D6D6-E1C81D38B3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60284" y="4392676"/>
            <a:ext cx="2633346" cy="1841501"/>
          </a:xfrm>
          <a:prstGeom prst="rect">
            <a:avLst/>
          </a:prstGeom>
        </p:spPr>
      </p:pic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C1B3CAB6-F3E9-B229-7750-25C281A97C3D}"/>
              </a:ext>
            </a:extLst>
          </p:cNvPr>
          <p:cNvSpPr/>
          <p:nvPr/>
        </p:nvSpPr>
        <p:spPr>
          <a:xfrm>
            <a:off x="6096000" y="1397166"/>
            <a:ext cx="1017558" cy="829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E136CB53-CFAA-4213-18F0-76C8F0E126CC}"/>
              </a:ext>
            </a:extLst>
          </p:cNvPr>
          <p:cNvSpPr/>
          <p:nvPr/>
        </p:nvSpPr>
        <p:spPr>
          <a:xfrm>
            <a:off x="6147990" y="4416938"/>
            <a:ext cx="1017558" cy="829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00DC60B3-276D-4568-A6E3-0C020B942CD6}"/>
              </a:ext>
            </a:extLst>
          </p:cNvPr>
          <p:cNvSpPr/>
          <p:nvPr/>
        </p:nvSpPr>
        <p:spPr>
          <a:xfrm rot="10800000">
            <a:off x="4818592" y="4422400"/>
            <a:ext cx="1017558" cy="829707"/>
          </a:xfrm>
          <a:prstGeom prst="rightArrow">
            <a:avLst>
              <a:gd name="adj1" fmla="val 50000"/>
              <a:gd name="adj2" fmla="val 36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5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BDD2E0-BBAA-CD3B-2B5E-859D3FDC27A8}"/>
              </a:ext>
            </a:extLst>
          </p:cNvPr>
          <p:cNvSpPr/>
          <p:nvPr/>
        </p:nvSpPr>
        <p:spPr>
          <a:xfrm flipH="1" flipV="1">
            <a:off x="0" y="0"/>
            <a:ext cx="12192000" cy="2116454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B766B-C09B-A22C-561B-2BBFA7528B61}"/>
              </a:ext>
            </a:extLst>
          </p:cNvPr>
          <p:cNvSpPr txBox="1"/>
          <p:nvPr/>
        </p:nvSpPr>
        <p:spPr>
          <a:xfrm>
            <a:off x="356620" y="560387"/>
            <a:ext cx="351410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50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Contents</a:t>
            </a:r>
            <a:endParaRPr kumimoji="1" lang="ko-Kore-KR" altLang="en-US" sz="50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315FCA3-33A9-2619-20F4-F886C630D0D6}"/>
              </a:ext>
            </a:extLst>
          </p:cNvPr>
          <p:cNvGrpSpPr/>
          <p:nvPr/>
        </p:nvGrpSpPr>
        <p:grpSpPr>
          <a:xfrm>
            <a:off x="343574" y="1949706"/>
            <a:ext cx="11505004" cy="543815"/>
            <a:chOff x="229274" y="1949706"/>
            <a:chExt cx="11505004" cy="54381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963F446-FB4F-BD9C-D1CB-20FD95145F65}"/>
                </a:ext>
              </a:extLst>
            </p:cNvPr>
            <p:cNvGrpSpPr/>
            <p:nvPr/>
          </p:nvGrpSpPr>
          <p:grpSpPr>
            <a:xfrm rot="16200000">
              <a:off x="3123237" y="-944257"/>
              <a:ext cx="540000" cy="6327925"/>
              <a:chOff x="4016596" y="255454"/>
              <a:chExt cx="525524" cy="632792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A3CCF9D-BD29-CB03-17CE-91B6401F10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255454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F7FB66D0-3468-D685-EF53-FCE0EE381F69}"/>
                  </a:ext>
                </a:extLst>
              </p:cNvPr>
              <p:cNvSpPr/>
              <p:nvPr/>
            </p:nvSpPr>
            <p:spPr>
              <a:xfrm>
                <a:off x="4146120" y="327454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812C754-9AD4-4589-595E-7FFAD7643F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1981146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DB903B2C-DCD1-BC1F-3A8B-E3D002414695}"/>
                  </a:ext>
                </a:extLst>
              </p:cNvPr>
              <p:cNvSpPr/>
              <p:nvPr/>
            </p:nvSpPr>
            <p:spPr>
              <a:xfrm>
                <a:off x="4146120" y="2053146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778D3D-55F8-0747-F202-43997C4107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1118300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3335BE8F-B5C3-BD62-A4FF-C48E7F83D418}"/>
                  </a:ext>
                </a:extLst>
              </p:cNvPr>
              <p:cNvSpPr/>
              <p:nvPr/>
            </p:nvSpPr>
            <p:spPr>
              <a:xfrm>
                <a:off x="4146120" y="1190300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9F4CB80-079D-4E6E-C452-2F87A8DC83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3706838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3ED52ED4-1782-0A3F-0D16-19965C197937}"/>
                  </a:ext>
                </a:extLst>
              </p:cNvPr>
              <p:cNvSpPr/>
              <p:nvPr/>
            </p:nvSpPr>
            <p:spPr>
              <a:xfrm>
                <a:off x="4146120" y="3778838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5B65086-96C4-125E-FF29-B597EEED15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2843992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480A705B-95C8-8A99-61D7-11F3605ED6EB}"/>
                  </a:ext>
                </a:extLst>
              </p:cNvPr>
              <p:cNvSpPr/>
              <p:nvPr/>
            </p:nvSpPr>
            <p:spPr>
              <a:xfrm>
                <a:off x="4146120" y="2915992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CFF96E1-EF62-81F9-A3D6-43F639972E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4569684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867A8185-233A-3CA7-5572-5072237D00B0}"/>
                  </a:ext>
                </a:extLst>
              </p:cNvPr>
              <p:cNvSpPr/>
              <p:nvPr/>
            </p:nvSpPr>
            <p:spPr>
              <a:xfrm>
                <a:off x="4146120" y="4641684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82CE2E5-15CB-7114-D92E-A5ECA380A1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5432530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3EDD5A49-2521-A2C6-4730-F155F4C08800}"/>
                  </a:ext>
                </a:extLst>
              </p:cNvPr>
              <p:cNvSpPr/>
              <p:nvPr/>
            </p:nvSpPr>
            <p:spPr>
              <a:xfrm>
                <a:off x="4146120" y="5504530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331B78F-7DA1-A8DE-1BEC-9AF7F0F1A5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6596" y="6295379"/>
                <a:ext cx="259048" cy="28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B6CC0D49-4082-6BCE-A9CC-20E05CBB5F69}"/>
                  </a:ext>
                </a:extLst>
              </p:cNvPr>
              <p:cNvSpPr/>
              <p:nvPr/>
            </p:nvSpPr>
            <p:spPr>
              <a:xfrm>
                <a:off x="4146120" y="6367379"/>
                <a:ext cx="396000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7656537-38FA-15CD-B48E-A3905B01984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142956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9941E923-8690-A358-B055-BD4971FD3108}"/>
                </a:ext>
              </a:extLst>
            </p:cNvPr>
            <p:cNvSpPr/>
            <p:nvPr/>
          </p:nvSpPr>
          <p:spPr>
            <a:xfrm rot="16200000">
              <a:off x="7072593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2D38E9-E5DB-1067-26B1-E66C2738935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868648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2CDE8D-E5D9-FFE7-CEC7-7221E8692A7F}"/>
                </a:ext>
              </a:extLst>
            </p:cNvPr>
            <p:cNvSpPr/>
            <p:nvPr/>
          </p:nvSpPr>
          <p:spPr>
            <a:xfrm rot="16200000">
              <a:off x="8798285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58E8CCC-8CB1-0725-01E8-30E6342BDC2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5802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EE75B87B-27EC-32CF-48E3-DA359D6006F3}"/>
                </a:ext>
              </a:extLst>
            </p:cNvPr>
            <p:cNvSpPr/>
            <p:nvPr/>
          </p:nvSpPr>
          <p:spPr>
            <a:xfrm rot="16200000">
              <a:off x="7935439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C100C73-4A88-5052-3484-257A188D16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594340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229739DE-FD53-E15C-C5AB-6A9731EC93EE}"/>
                </a:ext>
              </a:extLst>
            </p:cNvPr>
            <p:cNvSpPr/>
            <p:nvPr/>
          </p:nvSpPr>
          <p:spPr>
            <a:xfrm rot="16200000">
              <a:off x="10523977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0D168FB-7F07-B9D7-0D14-B55D987EC4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731494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B45664C-347B-40FA-B982-FCC43F28CD2E}"/>
                </a:ext>
              </a:extLst>
            </p:cNvPr>
            <p:cNvSpPr/>
            <p:nvPr/>
          </p:nvSpPr>
          <p:spPr>
            <a:xfrm rot="16200000">
              <a:off x="9661131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55AB8BE-AEF2-6868-D0D1-83058D86F0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457186" y="2216429"/>
              <a:ext cx="266184" cy="28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CE706DEF-61EF-501F-C79B-BEF71A59DA7D}"/>
                </a:ext>
              </a:extLst>
            </p:cNvPr>
            <p:cNvSpPr/>
            <p:nvPr/>
          </p:nvSpPr>
          <p:spPr>
            <a:xfrm rot="16200000">
              <a:off x="11386823" y="2084975"/>
              <a:ext cx="406908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6B21D5-1EBA-03ED-8EC0-14E2DC59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8" y="2884158"/>
            <a:ext cx="11325550" cy="36127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5CF5559-1D07-278C-F259-465683BEE8C0}"/>
                  </a:ext>
                </a:extLst>
              </p14:cNvPr>
              <p14:cNvContentPartPr/>
              <p14:nvPr/>
            </p14:nvContentPartPr>
            <p14:xfrm>
              <a:off x="2662320" y="3813415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5CF5559-1D07-278C-F259-465683BEE8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3680" y="380477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6652E3B-12E5-C281-8A9E-FDA87782D90D}"/>
              </a:ext>
            </a:extLst>
          </p:cNvPr>
          <p:cNvSpPr/>
          <p:nvPr/>
        </p:nvSpPr>
        <p:spPr>
          <a:xfrm rot="5400000">
            <a:off x="2567332" y="2229145"/>
            <a:ext cx="1017558" cy="829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74CC4C7-6C8D-54D1-77D2-9A435F7E3807}"/>
              </a:ext>
            </a:extLst>
          </p:cNvPr>
          <p:cNvSpPr/>
          <p:nvPr/>
        </p:nvSpPr>
        <p:spPr>
          <a:xfrm rot="5400000">
            <a:off x="4784359" y="2229146"/>
            <a:ext cx="1017558" cy="829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3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8824E2-2D3C-735A-FD07-545F500F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46B5F7-B9B5-CF85-94CA-55DF27219D73}"/>
              </a:ext>
            </a:extLst>
          </p:cNvPr>
          <p:cNvGrpSpPr/>
          <p:nvPr/>
        </p:nvGrpSpPr>
        <p:grpSpPr>
          <a:xfrm>
            <a:off x="5037752" y="1316545"/>
            <a:ext cx="2436886" cy="4346913"/>
            <a:chOff x="5196346" y="1418018"/>
            <a:chExt cx="2436886" cy="43469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B3F25-ACCF-4365-42A1-7614BC499447}"/>
                </a:ext>
              </a:extLst>
            </p:cNvPr>
            <p:cNvSpPr txBox="1"/>
            <p:nvPr/>
          </p:nvSpPr>
          <p:spPr>
            <a:xfrm>
              <a:off x="5196346" y="1418018"/>
              <a:ext cx="2436886" cy="4770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구매내역</a:t>
              </a:r>
              <a:r>
                <a:rPr kumimoji="1" lang="en-US" altLang="ko-KR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table</a:t>
              </a:r>
              <a:endParaRPr kumimoji="1" lang="ko-Kore-KR" altLang="en-US" sz="2500" dirty="0">
                <a:ln w="0">
                  <a:noFill/>
                </a:ln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326570-58BF-222B-FBAD-00AF53952406}"/>
                </a:ext>
              </a:extLst>
            </p:cNvPr>
            <p:cNvGrpSpPr/>
            <p:nvPr/>
          </p:nvGrpSpPr>
          <p:grpSpPr>
            <a:xfrm>
              <a:off x="5196346" y="1908135"/>
              <a:ext cx="2436886" cy="3856796"/>
              <a:chOff x="1514475" y="1508085"/>
              <a:chExt cx="2436886" cy="3856796"/>
            </a:xfrm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8811AA2-458E-655F-0255-0DA927E52EB7}"/>
                  </a:ext>
                </a:extLst>
              </p:cNvPr>
              <p:cNvSpPr/>
              <p:nvPr/>
            </p:nvSpPr>
            <p:spPr>
              <a:xfrm>
                <a:off x="1514475" y="1508085"/>
                <a:ext cx="2436886" cy="385679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A40881-7806-E423-0B94-17FF7618CC43}"/>
                  </a:ext>
                </a:extLst>
              </p:cNvPr>
              <p:cNvSpPr txBox="1"/>
              <p:nvPr/>
            </p:nvSpPr>
            <p:spPr>
              <a:xfrm>
                <a:off x="1576522" y="1579229"/>
                <a:ext cx="230383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구매일자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구매 시간대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사용자</a:t>
                </a:r>
                <a:r>
                  <a:rPr kumimoji="1" lang="en-US" altLang="ko-KR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ID</a:t>
                </a: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성별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나이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구매자</a:t>
                </a:r>
                <a:r>
                  <a:rPr kumimoji="1" lang="en-US" altLang="ko-KR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</a:t>
                </a:r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통신사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</a:t>
                </a:r>
                <a:r>
                  <a:rPr kumimoji="1" lang="en-US" altLang="ko-KR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ID</a:t>
                </a: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대표상품</a:t>
                </a:r>
                <a:r>
                  <a:rPr kumimoji="1" lang="en-US" altLang="ko-KR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ID</a:t>
                </a: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 카테고리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 세부 카테고리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 등급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구매 가격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E02A5001-0AB8-107B-E95F-6F0D2289ED9F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Table </a:t>
            </a:r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구조 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FE7C6D-E5FE-9957-F600-9F77F9C54DC5}"/>
              </a:ext>
            </a:extLst>
          </p:cNvPr>
          <p:cNvGrpSpPr/>
          <p:nvPr/>
        </p:nvGrpSpPr>
        <p:grpSpPr>
          <a:xfrm>
            <a:off x="8455023" y="1316545"/>
            <a:ext cx="2526654" cy="1930595"/>
            <a:chOff x="8451922" y="1418018"/>
            <a:chExt cx="2526654" cy="19305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0B5EA-8EDF-A8E4-7026-B8673C123A6F}"/>
                </a:ext>
              </a:extLst>
            </p:cNvPr>
            <p:cNvSpPr txBox="1"/>
            <p:nvPr/>
          </p:nvSpPr>
          <p:spPr>
            <a:xfrm>
              <a:off x="8451922" y="1418018"/>
              <a:ext cx="2526654" cy="4770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클릭로그</a:t>
              </a:r>
              <a:r>
                <a:rPr kumimoji="1" lang="en-US" altLang="ko-KR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table</a:t>
              </a:r>
              <a:endParaRPr kumimoji="1" lang="ko-Kore-KR" altLang="en-US" sz="2500" dirty="0">
                <a:ln w="0">
                  <a:noFill/>
                </a:ln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E4CE16E-869E-ED83-253C-BFCD454E96CC}"/>
                </a:ext>
              </a:extLst>
            </p:cNvPr>
            <p:cNvGrpSpPr/>
            <p:nvPr/>
          </p:nvGrpSpPr>
          <p:grpSpPr>
            <a:xfrm>
              <a:off x="8496806" y="1895070"/>
              <a:ext cx="2436886" cy="1453543"/>
              <a:chOff x="8503734" y="1920193"/>
              <a:chExt cx="2436886" cy="145354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1E72518-FA72-401D-AE47-B768983AF38B}"/>
                  </a:ext>
                </a:extLst>
              </p:cNvPr>
              <p:cNvSpPr/>
              <p:nvPr/>
            </p:nvSpPr>
            <p:spPr>
              <a:xfrm>
                <a:off x="8503734" y="1920193"/>
                <a:ext cx="2436886" cy="145354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43514-EF31-91A3-47F1-74C5B39E81A7}"/>
                  </a:ext>
                </a:extLst>
              </p:cNvPr>
              <p:cNvSpPr txBox="1"/>
              <p:nvPr/>
            </p:nvSpPr>
            <p:spPr>
              <a:xfrm>
                <a:off x="8563331" y="2000580"/>
                <a:ext cx="23038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클릭일자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클릭시간대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사용자</a:t>
                </a:r>
                <a:r>
                  <a:rPr kumimoji="1" lang="en-US" altLang="ko-KR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ID</a:t>
                </a: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</a:t>
                </a:r>
                <a:r>
                  <a:rPr kumimoji="1" lang="en-US" altLang="ko-KR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ID</a:t>
                </a: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8F20CCF-7659-56BA-D327-9C9E2C20CE8D}"/>
              </a:ext>
            </a:extLst>
          </p:cNvPr>
          <p:cNvGrpSpPr/>
          <p:nvPr/>
        </p:nvGrpSpPr>
        <p:grpSpPr>
          <a:xfrm>
            <a:off x="1620657" y="4394790"/>
            <a:ext cx="2436886" cy="1341054"/>
            <a:chOff x="8503734" y="4048026"/>
            <a:chExt cx="2436886" cy="13410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3E0DA4-D0C2-599B-D7BD-50FA2EF8BC96}"/>
                </a:ext>
              </a:extLst>
            </p:cNvPr>
            <p:cNvSpPr txBox="1"/>
            <p:nvPr/>
          </p:nvSpPr>
          <p:spPr>
            <a:xfrm>
              <a:off x="8503734" y="4048026"/>
              <a:ext cx="2436886" cy="4770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카테고리</a:t>
              </a:r>
              <a:r>
                <a:rPr kumimoji="1" lang="en-US" altLang="ko-KR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table</a:t>
              </a:r>
              <a:endParaRPr kumimoji="1" lang="ko-Kore-KR" altLang="en-US" sz="2500" dirty="0">
                <a:ln w="0">
                  <a:noFill/>
                </a:ln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89357BC-2070-1004-76A8-CA35085C1567}"/>
                </a:ext>
              </a:extLst>
            </p:cNvPr>
            <p:cNvGrpSpPr/>
            <p:nvPr/>
          </p:nvGrpSpPr>
          <p:grpSpPr>
            <a:xfrm>
              <a:off x="8503734" y="4525080"/>
              <a:ext cx="2436886" cy="864000"/>
              <a:chOff x="8503734" y="4525080"/>
              <a:chExt cx="2436886" cy="864000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2A0642E-9F8B-2D8B-903E-A87D2469B959}"/>
                  </a:ext>
                </a:extLst>
              </p:cNvPr>
              <p:cNvSpPr/>
              <p:nvPr/>
            </p:nvSpPr>
            <p:spPr>
              <a:xfrm>
                <a:off x="8503734" y="4525080"/>
                <a:ext cx="2436886" cy="864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278B67-A820-B7A9-926E-9A03124B602E}"/>
                  </a:ext>
                </a:extLst>
              </p:cNvPr>
              <p:cNvSpPr txBox="1"/>
              <p:nvPr/>
            </p:nvSpPr>
            <p:spPr>
              <a:xfrm>
                <a:off x="8563331" y="4613762"/>
                <a:ext cx="23038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카테고리</a:t>
                </a:r>
                <a:r>
                  <a:rPr kumimoji="1" lang="en-US" altLang="ko-KR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ID</a:t>
                </a: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카테고리명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EAE8CB6-27AF-D791-AD29-F5BB30BBC1C1}"/>
              </a:ext>
            </a:extLst>
          </p:cNvPr>
          <p:cNvGrpSpPr/>
          <p:nvPr/>
        </p:nvGrpSpPr>
        <p:grpSpPr>
          <a:xfrm>
            <a:off x="1620481" y="1316545"/>
            <a:ext cx="2436886" cy="1324452"/>
            <a:chOff x="8503734" y="4048026"/>
            <a:chExt cx="2436886" cy="132445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F726AFB-7E0A-6D25-61F8-FB5423DF5370}"/>
                </a:ext>
              </a:extLst>
            </p:cNvPr>
            <p:cNvSpPr txBox="1"/>
            <p:nvPr/>
          </p:nvSpPr>
          <p:spPr>
            <a:xfrm>
              <a:off x="8811511" y="4048026"/>
              <a:ext cx="1821332" cy="4770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상품</a:t>
              </a:r>
              <a:r>
                <a:rPr kumimoji="1" lang="en-US" altLang="ko-KR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table</a:t>
              </a:r>
              <a:endParaRPr kumimoji="1" lang="ko-Kore-KR" altLang="en-US" sz="2500" dirty="0">
                <a:ln w="0">
                  <a:noFill/>
                </a:ln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CFDDA01-F7F7-EF73-5CE1-4ADE517FB365}"/>
                </a:ext>
              </a:extLst>
            </p:cNvPr>
            <p:cNvGrpSpPr/>
            <p:nvPr/>
          </p:nvGrpSpPr>
          <p:grpSpPr>
            <a:xfrm>
              <a:off x="8503734" y="4525079"/>
              <a:ext cx="2436886" cy="847399"/>
              <a:chOff x="8503734" y="4525079"/>
              <a:chExt cx="2436886" cy="84739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3535F1F-5BD7-CC60-5A63-372F0C744FF6}"/>
                  </a:ext>
                </a:extLst>
              </p:cNvPr>
              <p:cNvSpPr/>
              <p:nvPr/>
            </p:nvSpPr>
            <p:spPr>
              <a:xfrm>
                <a:off x="8503734" y="4525079"/>
                <a:ext cx="2436886" cy="84739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2424FE-9795-D799-A343-623270365618}"/>
                  </a:ext>
                </a:extLst>
              </p:cNvPr>
              <p:cNvSpPr txBox="1"/>
              <p:nvPr/>
            </p:nvSpPr>
            <p:spPr>
              <a:xfrm>
                <a:off x="8563331" y="4613762"/>
                <a:ext cx="23038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</a:t>
                </a:r>
                <a:r>
                  <a:rPr kumimoji="1" lang="en-US" altLang="ko-KR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ID</a:t>
                </a: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상품명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3795FC04-F256-9AA7-0D5D-EB95E70EBBBE}"/>
              </a:ext>
            </a:extLst>
          </p:cNvPr>
          <p:cNvCxnSpPr>
            <a:cxnSpLocks/>
          </p:cNvCxnSpPr>
          <p:nvPr/>
        </p:nvCxnSpPr>
        <p:spPr>
          <a:xfrm flipV="1">
            <a:off x="3265659" y="4627630"/>
            <a:ext cx="1506052" cy="783203"/>
          </a:xfrm>
          <a:prstGeom prst="bentConnector3">
            <a:avLst>
              <a:gd name="adj1" fmla="val 78220"/>
            </a:avLst>
          </a:prstGeom>
          <a:ln w="38100">
            <a:solidFill>
              <a:srgbClr val="FF7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2CC46229-2757-00BF-B316-295F62CE0A56}"/>
              </a:ext>
            </a:extLst>
          </p:cNvPr>
          <p:cNvCxnSpPr>
            <a:cxnSpLocks/>
          </p:cNvCxnSpPr>
          <p:nvPr/>
        </p:nvCxnSpPr>
        <p:spPr>
          <a:xfrm>
            <a:off x="6716532" y="2649753"/>
            <a:ext cx="1872000" cy="0"/>
          </a:xfrm>
          <a:prstGeom prst="line">
            <a:avLst/>
          </a:prstGeom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92B8EF9F-1246-1FCA-5DFD-CB69E9955C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59522" y="2995966"/>
            <a:ext cx="1829010" cy="891112"/>
          </a:xfrm>
          <a:prstGeom prst="bentConnector3">
            <a:avLst>
              <a:gd name="adj1" fmla="val 50000"/>
            </a:avLst>
          </a:prstGeom>
          <a:ln w="38100">
            <a:solidFill>
              <a:srgbClr val="FF7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오른쪽 중괄호[R] 98">
            <a:extLst>
              <a:ext uri="{FF2B5EF4-FFF2-40B4-BE49-F238E27FC236}">
                <a16:creationId xmlns:a16="http://schemas.microsoft.com/office/drawing/2014/main" id="{A39CABC2-66C3-3A2D-3546-A932B1C05B24}"/>
              </a:ext>
            </a:extLst>
          </p:cNvPr>
          <p:cNvSpPr/>
          <p:nvPr/>
        </p:nvSpPr>
        <p:spPr>
          <a:xfrm rot="10800000">
            <a:off x="4747137" y="4430543"/>
            <a:ext cx="388105" cy="346045"/>
          </a:xfrm>
          <a:prstGeom prst="rightBrace">
            <a:avLst>
              <a:gd name="adj1" fmla="val 0"/>
              <a:gd name="adj2" fmla="val 43202"/>
            </a:avLst>
          </a:prstGeom>
          <a:ln w="38100">
            <a:solidFill>
              <a:srgbClr val="FF7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544670-B445-ADE3-A2F4-FE66FBEC589D}"/>
              </a:ext>
            </a:extLst>
          </p:cNvPr>
          <p:cNvSpPr txBox="1"/>
          <p:nvPr/>
        </p:nvSpPr>
        <p:spPr>
          <a:xfrm>
            <a:off x="4990110" y="5696797"/>
            <a:ext cx="16353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2020</a:t>
            </a:r>
            <a:r>
              <a:rPr kumimoji="1" lang="ko-KR" altLang="en-US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 </a:t>
            </a:r>
            <a:r>
              <a:rPr kumimoji="1" lang="en-US" altLang="ko-KR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</a:t>
            </a:r>
            <a:r>
              <a:rPr kumimoji="1" lang="ko-KR" altLang="en-US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월 </a:t>
            </a:r>
            <a:r>
              <a:rPr kumimoji="1" lang="en-US" altLang="ko-KR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Data</a:t>
            </a:r>
            <a:endParaRPr kumimoji="1" lang="ko-Kore-KR" altLang="en-US" sz="15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4816B1-4452-0586-6332-C42C6CEC4A32}"/>
              </a:ext>
            </a:extLst>
          </p:cNvPr>
          <p:cNvSpPr txBox="1"/>
          <p:nvPr/>
        </p:nvSpPr>
        <p:spPr>
          <a:xfrm>
            <a:off x="8431454" y="3296609"/>
            <a:ext cx="16353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2020</a:t>
            </a:r>
            <a:r>
              <a:rPr kumimoji="1" lang="ko-KR" altLang="en-US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 </a:t>
            </a:r>
            <a:r>
              <a:rPr kumimoji="1" lang="en-US" altLang="ko-KR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</a:t>
            </a:r>
            <a:r>
              <a:rPr kumimoji="1" lang="ko-KR" altLang="en-US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월 </a:t>
            </a:r>
            <a:r>
              <a:rPr kumimoji="1" lang="en-US" altLang="ko-KR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Data</a:t>
            </a:r>
            <a:endParaRPr kumimoji="1" lang="ko-Kore-KR" altLang="en-US" sz="15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3BD4D4-8BFE-128E-D9FF-5583CA238F67}"/>
              </a:ext>
            </a:extLst>
          </p:cNvPr>
          <p:cNvGrpSpPr/>
          <p:nvPr/>
        </p:nvGrpSpPr>
        <p:grpSpPr>
          <a:xfrm>
            <a:off x="8147246" y="4395237"/>
            <a:ext cx="3142207" cy="1939864"/>
            <a:chOff x="8151074" y="4048026"/>
            <a:chExt cx="3142207" cy="19398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C29854-CFBB-97AC-E510-C16879288756}"/>
                </a:ext>
              </a:extLst>
            </p:cNvPr>
            <p:cNvSpPr txBox="1"/>
            <p:nvPr/>
          </p:nvSpPr>
          <p:spPr>
            <a:xfrm>
              <a:off x="8151074" y="4048026"/>
              <a:ext cx="3142207" cy="4770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클릭 카테고리 </a:t>
              </a:r>
              <a:r>
                <a:rPr kumimoji="1" lang="en-US" altLang="ko-KR" sz="2500" dirty="0">
                  <a:ln w="0">
                    <a:noFill/>
                  </a:ln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table</a:t>
              </a:r>
              <a:endParaRPr kumimoji="1" lang="ko-Kore-KR" altLang="en-US" sz="2500" dirty="0">
                <a:ln w="0">
                  <a:noFill/>
                </a:ln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C0259E5-1BD0-F60F-6A64-F1E5E2D9CDE6}"/>
                </a:ext>
              </a:extLst>
            </p:cNvPr>
            <p:cNvGrpSpPr/>
            <p:nvPr/>
          </p:nvGrpSpPr>
          <p:grpSpPr>
            <a:xfrm>
              <a:off x="8503734" y="4525079"/>
              <a:ext cx="2436886" cy="1462811"/>
              <a:chOff x="8503734" y="4525079"/>
              <a:chExt cx="2436886" cy="146281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1386DCD-61CE-6171-5939-71F6B1AB3B7B}"/>
                  </a:ext>
                </a:extLst>
              </p:cNvPr>
              <p:cNvSpPr/>
              <p:nvPr/>
            </p:nvSpPr>
            <p:spPr>
              <a:xfrm>
                <a:off x="8503734" y="4525079"/>
                <a:ext cx="2436886" cy="146281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2B002E-9F3A-CB9D-AE7A-9B3E703065F2}"/>
                  </a:ext>
                </a:extLst>
              </p:cNvPr>
              <p:cNvSpPr txBox="1"/>
              <p:nvPr/>
            </p:nvSpPr>
            <p:spPr>
              <a:xfrm>
                <a:off x="8563331" y="4613762"/>
                <a:ext cx="23038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</a:t>
                </a:r>
                <a:r>
                  <a:rPr kumimoji="1" lang="en-US" altLang="ko-KR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 ID</a:t>
                </a: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 카테고리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 세부 카테고리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상품명</a:t>
                </a:r>
                <a:endParaRPr kumimoji="1" lang="en-US" altLang="ko-KR" sz="2000" dirty="0">
                  <a:solidFill>
                    <a:schemeClr val="bg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</p:grpSp>
      <p:sp>
        <p:nvSpPr>
          <p:cNvPr id="29" name="오른쪽 대괄호[R] 28">
            <a:extLst>
              <a:ext uri="{FF2B5EF4-FFF2-40B4-BE49-F238E27FC236}">
                <a16:creationId xmlns:a16="http://schemas.microsoft.com/office/drawing/2014/main" id="{6AAD3B14-0325-8A51-4CEB-BDBF1EE1C0CF}"/>
              </a:ext>
            </a:extLst>
          </p:cNvPr>
          <p:cNvSpPr/>
          <p:nvPr/>
        </p:nvSpPr>
        <p:spPr>
          <a:xfrm>
            <a:off x="10625304" y="2966030"/>
            <a:ext cx="958870" cy="2122379"/>
          </a:xfrm>
          <a:prstGeom prst="rightBracket">
            <a:avLst>
              <a:gd name="adj" fmla="val 0"/>
            </a:avLst>
          </a:prstGeom>
          <a:ln w="38100">
            <a:solidFill>
              <a:srgbClr val="FF7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30480-7B41-4EB8-01A1-BE455E5948E2}"/>
              </a:ext>
            </a:extLst>
          </p:cNvPr>
          <p:cNvSpPr txBox="1"/>
          <p:nvPr/>
        </p:nvSpPr>
        <p:spPr>
          <a:xfrm>
            <a:off x="29631" y="4031536"/>
            <a:ext cx="569387" cy="26443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데 이 터   전 처 리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AA66C6B6-DE00-FBFF-2AE2-463785E1E235}"/>
              </a:ext>
            </a:extLst>
          </p:cNvPr>
          <p:cNvCxnSpPr>
            <a:cxnSpLocks/>
          </p:cNvCxnSpPr>
          <p:nvPr/>
        </p:nvCxnSpPr>
        <p:spPr>
          <a:xfrm rot="10800000">
            <a:off x="3058993" y="2389527"/>
            <a:ext cx="2040807" cy="1502026"/>
          </a:xfrm>
          <a:prstGeom prst="bentConnector3">
            <a:avLst>
              <a:gd name="adj1" fmla="val 32330"/>
            </a:avLst>
          </a:prstGeom>
          <a:ln w="38100">
            <a:solidFill>
              <a:srgbClr val="FF7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1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2033C53-4615-1BAF-B2F5-A608F6A43FCE}"/>
              </a:ext>
            </a:extLst>
          </p:cNvPr>
          <p:cNvCxnSpPr>
            <a:stCxn id="8" idx="2"/>
          </p:cNvCxnSpPr>
          <p:nvPr/>
        </p:nvCxnSpPr>
        <p:spPr>
          <a:xfrm flipH="1">
            <a:off x="1856231" y="3572857"/>
            <a:ext cx="9352" cy="194829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8824E2-2D3C-735A-FD07-545F500F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E02A5001-0AB8-107B-E95F-6F0D2289ED9F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파생변수</a:t>
            </a:r>
            <a:r>
              <a: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생성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4CF82B-ADFA-567B-025E-B0EC59E178D4}"/>
              </a:ext>
            </a:extLst>
          </p:cNvPr>
          <p:cNvGrpSpPr/>
          <p:nvPr/>
        </p:nvGrpSpPr>
        <p:grpSpPr>
          <a:xfrm>
            <a:off x="1157057" y="2011622"/>
            <a:ext cx="1416730" cy="1561235"/>
            <a:chOff x="1352438" y="2489394"/>
            <a:chExt cx="2332977" cy="2585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0AA951-70D8-D66F-BF8B-BC0251816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2438" y="2489394"/>
              <a:ext cx="2332977" cy="23329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CA262D-5510-523C-2A40-D0BF77CFB0AF}"/>
                </a:ext>
              </a:extLst>
            </p:cNvPr>
            <p:cNvSpPr txBox="1"/>
            <p:nvPr/>
          </p:nvSpPr>
          <p:spPr>
            <a:xfrm>
              <a:off x="2035460" y="3944085"/>
              <a:ext cx="96693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000" b="1" dirty="0">
                  <a:solidFill>
                    <a:srgbClr val="C0000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A </a:t>
              </a:r>
              <a:r>
                <a:rPr kumimoji="1" lang="ko-KR" altLang="en-US" sz="2000" b="1" dirty="0">
                  <a:solidFill>
                    <a:srgbClr val="C0000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유저</a:t>
              </a:r>
              <a:endParaRPr kumimoji="1" lang="ko-Kore-KR" altLang="en-US" sz="2000" b="1" dirty="0">
                <a:solidFill>
                  <a:srgbClr val="C0000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F57C80D3-A537-87EF-D865-33057ADF3A52}"/>
                </a:ext>
              </a:extLst>
            </p:cNvPr>
            <p:cNvSpPr/>
            <p:nvPr/>
          </p:nvSpPr>
          <p:spPr>
            <a:xfrm>
              <a:off x="1626466" y="4569771"/>
              <a:ext cx="1785451" cy="505198"/>
            </a:xfrm>
            <a:prstGeom prst="roundRect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사용자 </a:t>
              </a:r>
              <a:r>
                <a:rPr kumimoji="1" lang="en-US" altLang="ko-KR" sz="15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ID</a:t>
              </a:r>
              <a:endParaRPr kumimoji="1" lang="ko-Kore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6B1FFF4-62A1-4B6E-99C2-3F33588379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4864" y="1468917"/>
            <a:ext cx="861329" cy="8613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442971-4DAD-A470-BB29-C31F0F0032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54187" y="3173681"/>
            <a:ext cx="861330" cy="861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0D457-C134-C6DB-7F32-31FA7C90997F}"/>
              </a:ext>
            </a:extLst>
          </p:cNvPr>
          <p:cNvSpPr txBox="1"/>
          <p:nvPr/>
        </p:nvSpPr>
        <p:spPr>
          <a:xfrm>
            <a:off x="4039506" y="237885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구매이력</a:t>
            </a:r>
            <a:endParaRPr kumimoji="1" lang="ko-Kore-KR" altLang="en-US" sz="2000" b="1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8FE9F-C8E5-6ED5-2D1E-DEEDB3060FEF}"/>
              </a:ext>
            </a:extLst>
          </p:cNvPr>
          <p:cNvSpPr txBox="1"/>
          <p:nvPr/>
        </p:nvSpPr>
        <p:spPr>
          <a:xfrm>
            <a:off x="4058829" y="407697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클릭이력</a:t>
            </a:r>
            <a:endParaRPr kumimoji="1" lang="ko-Kore-KR" altLang="en-US" sz="2000" b="1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1306C1-EA63-541A-8260-97FADC004778}"/>
              </a:ext>
            </a:extLst>
          </p:cNvPr>
          <p:cNvSpPr txBox="1"/>
          <p:nvPr/>
        </p:nvSpPr>
        <p:spPr>
          <a:xfrm>
            <a:off x="3745285" y="5926696"/>
            <a:ext cx="1689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Word2Vec</a:t>
            </a:r>
            <a:endParaRPr kumimoji="1" lang="ko-Kore-KR" altLang="en-US" sz="2000" b="1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C9439C1-728E-66AA-ABC1-BB0411DB2A8B}"/>
              </a:ext>
            </a:extLst>
          </p:cNvPr>
          <p:cNvSpPr/>
          <p:nvPr/>
        </p:nvSpPr>
        <p:spPr>
          <a:xfrm>
            <a:off x="1329541" y="3942252"/>
            <a:ext cx="1053381" cy="2854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성별</a:t>
            </a:r>
            <a:endParaRPr kumimoji="1" lang="ko-Kore-KR" altLang="en-US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226E48D1-1C08-932E-8FD2-34590A4DD31B}"/>
              </a:ext>
            </a:extLst>
          </p:cNvPr>
          <p:cNvSpPr/>
          <p:nvPr/>
        </p:nvSpPr>
        <p:spPr>
          <a:xfrm>
            <a:off x="1331655" y="4597075"/>
            <a:ext cx="1051267" cy="2854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나이</a:t>
            </a:r>
            <a:endParaRPr kumimoji="1" lang="ko-Kore-KR" altLang="en-US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A080DCB-DE4A-ED9B-9616-E7C84CDF65EB}"/>
              </a:ext>
            </a:extLst>
          </p:cNvPr>
          <p:cNvSpPr/>
          <p:nvPr/>
        </p:nvSpPr>
        <p:spPr>
          <a:xfrm>
            <a:off x="1057870" y="5255710"/>
            <a:ext cx="1615102" cy="28542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구매금액 합계</a:t>
            </a:r>
            <a:endParaRPr kumimoji="1" lang="ko-Kore-KR" altLang="en-US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062AFD1-57A1-32B1-0DA1-D29C68FA78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0" t="-729" r="26887" b="2367"/>
          <a:stretch/>
        </p:blipFill>
        <p:spPr>
          <a:xfrm>
            <a:off x="5570648" y="2123914"/>
            <a:ext cx="6120833" cy="446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1DFC7BA-E6E1-7398-71A9-EA02C0D661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30" t="10319" r="27973"/>
          <a:stretch/>
        </p:blipFill>
        <p:spPr>
          <a:xfrm>
            <a:off x="5563989" y="3674546"/>
            <a:ext cx="6120833" cy="446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D3F40F1-5EB5-59E6-7B4A-C30914B752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756" t="6082" r="10829" b="-1"/>
          <a:stretch/>
        </p:blipFill>
        <p:spPr>
          <a:xfrm>
            <a:off x="5542856" y="4230820"/>
            <a:ext cx="3986352" cy="446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42EFC57-D3E7-0039-8DCE-167AACF8C3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" r="8902" b="-1"/>
          <a:stretch/>
        </p:blipFill>
        <p:spPr>
          <a:xfrm>
            <a:off x="5553809" y="5711469"/>
            <a:ext cx="6052177" cy="442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87618D05-70C5-AF5C-CEAA-2FDEE80F3F9B}"/>
              </a:ext>
            </a:extLst>
          </p:cNvPr>
          <p:cNvSpPr/>
          <p:nvPr/>
        </p:nvSpPr>
        <p:spPr>
          <a:xfrm>
            <a:off x="5553809" y="1661486"/>
            <a:ext cx="2700000" cy="39780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유저별</a:t>
            </a:r>
            <a:r>
              <a:rPr kumimoji="1" lang="ko-KR" altLang="en-US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상품 구매 비율 </a:t>
            </a:r>
            <a:endParaRPr kumimoji="1" lang="ko-Kore-KR" altLang="en-US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F7E4944C-1314-B28B-4CBE-02BF574ECEAC}"/>
              </a:ext>
            </a:extLst>
          </p:cNvPr>
          <p:cNvSpPr/>
          <p:nvPr/>
        </p:nvSpPr>
        <p:spPr>
          <a:xfrm>
            <a:off x="5542856" y="3206699"/>
            <a:ext cx="2700000" cy="397805"/>
          </a:xfrm>
          <a:prstGeom prst="roundRect">
            <a:avLst/>
          </a:prstGeom>
          <a:solidFill>
            <a:srgbClr val="D9A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유저별</a:t>
            </a:r>
            <a:r>
              <a:rPr kumimoji="1" lang="ko-KR" altLang="en-US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클릭 비율 </a:t>
            </a:r>
            <a:endParaRPr kumimoji="1" lang="ko-Kore-KR" altLang="en-US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7A3CA02-F714-45B2-061C-DA2906EC0B4C}"/>
              </a:ext>
            </a:extLst>
          </p:cNvPr>
          <p:cNvSpPr/>
          <p:nvPr/>
        </p:nvSpPr>
        <p:spPr>
          <a:xfrm>
            <a:off x="8407868" y="3206641"/>
            <a:ext cx="2700000" cy="397805"/>
          </a:xfrm>
          <a:prstGeom prst="roundRect">
            <a:avLst/>
          </a:prstGeom>
          <a:solidFill>
            <a:srgbClr val="D9A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유저별</a:t>
            </a:r>
            <a:r>
              <a:rPr kumimoji="1" lang="ko-KR" altLang="en-US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클릭 시간대 비율</a:t>
            </a:r>
            <a:endParaRPr kumimoji="1" lang="ko-Kore-KR" altLang="en-US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1A5CCD03-AE56-4B50-F2D3-AE26160AC667}"/>
              </a:ext>
            </a:extLst>
          </p:cNvPr>
          <p:cNvSpPr/>
          <p:nvPr/>
        </p:nvSpPr>
        <p:spPr>
          <a:xfrm>
            <a:off x="5542856" y="5243068"/>
            <a:ext cx="2700000" cy="39780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유저의 사용 이력 </a:t>
            </a:r>
            <a:r>
              <a:rPr kumimoji="1" lang="ko-KR" altLang="en-US" b="1" dirty="0" err="1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임베딩</a:t>
            </a:r>
            <a:endParaRPr kumimoji="1" lang="ko-Kore-KR" altLang="en-US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FAD47-9504-9539-902C-BA03ADCA8798}"/>
              </a:ext>
            </a:extLst>
          </p:cNvPr>
          <p:cNvSpPr txBox="1"/>
          <p:nvPr/>
        </p:nvSpPr>
        <p:spPr>
          <a:xfrm>
            <a:off x="29631" y="4031536"/>
            <a:ext cx="569387" cy="26443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데 이 터   전 처 리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B78E8E-643E-69C4-D363-C560216AA96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4170" y="4871802"/>
            <a:ext cx="1172116" cy="1172116"/>
          </a:xfrm>
          <a:prstGeom prst="rect">
            <a:avLst/>
          </a:prstGeom>
          <a:ln>
            <a:noFill/>
          </a:ln>
        </p:spPr>
      </p:pic>
      <p:sp>
        <p:nvSpPr>
          <p:cNvPr id="32" name="오른쪽 중괄호[R] 31">
            <a:extLst>
              <a:ext uri="{FF2B5EF4-FFF2-40B4-BE49-F238E27FC236}">
                <a16:creationId xmlns:a16="http://schemas.microsoft.com/office/drawing/2014/main" id="{73876013-01D6-87BF-0438-96F1DE62B9C5}"/>
              </a:ext>
            </a:extLst>
          </p:cNvPr>
          <p:cNvSpPr/>
          <p:nvPr/>
        </p:nvSpPr>
        <p:spPr>
          <a:xfrm rot="10800000">
            <a:off x="2651408" y="1837946"/>
            <a:ext cx="1056861" cy="3619913"/>
          </a:xfrm>
          <a:prstGeom prst="rightBrace">
            <a:avLst>
              <a:gd name="adj1" fmla="val 0"/>
              <a:gd name="adj2" fmla="val 795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000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3C86F1DB-E2D8-B38E-74DC-11FDBBDA782B}"/>
              </a:ext>
            </a:extLst>
          </p:cNvPr>
          <p:cNvSpPr/>
          <p:nvPr/>
        </p:nvSpPr>
        <p:spPr>
          <a:xfrm>
            <a:off x="963611" y="1561279"/>
            <a:ext cx="5733751" cy="1463075"/>
          </a:xfrm>
          <a:prstGeom prst="roundRect">
            <a:avLst>
              <a:gd name="adj" fmla="val 8142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91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2773488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K-means &amp; SOM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4BE13F-3143-8AEF-E5EE-05657E160A94}"/>
              </a:ext>
            </a:extLst>
          </p:cNvPr>
          <p:cNvSpPr txBox="1"/>
          <p:nvPr/>
        </p:nvSpPr>
        <p:spPr>
          <a:xfrm>
            <a:off x="892832" y="1100909"/>
            <a:ext cx="7518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고객 패턴 클러스터링 </a:t>
            </a:r>
            <a:r>
              <a:rPr kumimoji="1" lang="ko-KR" altLang="en-US" sz="2200" b="1" dirty="0" err="1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전처리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,</a:t>
            </a:r>
            <a:r>
              <a:rPr kumimoji="1" lang="ko-KR" altLang="en-US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모델 탐색</a:t>
            </a:r>
            <a:r>
              <a:rPr kumimoji="1" lang="en-US" altLang="ko-KR" sz="22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(K-means, SOM)</a:t>
            </a:r>
            <a:endParaRPr kumimoji="1" lang="en-US" altLang="ko-Kore-KR" sz="22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6FBA3629-D6F1-29BD-F3D3-6586A818E460}"/>
              </a:ext>
            </a:extLst>
          </p:cNvPr>
          <p:cNvSpPr>
            <a:spLocks/>
          </p:cNvSpPr>
          <p:nvPr/>
        </p:nvSpPr>
        <p:spPr>
          <a:xfrm>
            <a:off x="1043552" y="1631483"/>
            <a:ext cx="3513458" cy="360000"/>
          </a:xfrm>
          <a:prstGeom prst="roundRect">
            <a:avLst/>
          </a:prstGeom>
          <a:solidFill>
            <a:srgbClr val="71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 err="1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유저별</a:t>
            </a:r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상품 구매 및 클릭 비율</a:t>
            </a:r>
            <a:endParaRPr kumimoji="1" lang="ko-Kore-KR" altLang="en-US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A41A3AA-083B-31B3-5446-809674FA575E}"/>
              </a:ext>
            </a:extLst>
          </p:cNvPr>
          <p:cNvSpPr/>
          <p:nvPr/>
        </p:nvSpPr>
        <p:spPr>
          <a:xfrm>
            <a:off x="4754744" y="1631481"/>
            <a:ext cx="1848071" cy="36000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구매금액 합계</a:t>
            </a:r>
            <a:endParaRPr kumimoji="1" lang="ko-Kore-KR" altLang="en-US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4B580825-0512-7D15-4639-1B57CF70ABEB}"/>
              </a:ext>
            </a:extLst>
          </p:cNvPr>
          <p:cNvSpPr/>
          <p:nvPr/>
        </p:nvSpPr>
        <p:spPr>
          <a:xfrm>
            <a:off x="1043552" y="2029213"/>
            <a:ext cx="2700000" cy="360000"/>
          </a:xfrm>
          <a:prstGeom prst="roundRect">
            <a:avLst/>
          </a:prstGeom>
          <a:solidFill>
            <a:srgbClr val="D9A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 err="1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유저별</a:t>
            </a:r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클릭 시간대 비율</a:t>
            </a:r>
            <a:endParaRPr kumimoji="1" lang="ko-Kore-KR" altLang="en-US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466AE54F-3368-6AA8-A132-10109C9BBD05}"/>
              </a:ext>
            </a:extLst>
          </p:cNvPr>
          <p:cNvSpPr/>
          <p:nvPr/>
        </p:nvSpPr>
        <p:spPr>
          <a:xfrm>
            <a:off x="3902815" y="2039320"/>
            <a:ext cx="2700000" cy="360000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유저의 사용 이력 </a:t>
            </a:r>
            <a:r>
              <a:rPr kumimoji="1" lang="ko-KR" altLang="en-US" sz="1500" b="1" dirty="0" err="1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임베딩</a:t>
            </a:r>
            <a:endParaRPr kumimoji="1" lang="ko-Kore-KR" altLang="en-US" sz="15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EF372FE-055B-4908-46C2-FABA0CC6EC49}"/>
              </a:ext>
            </a:extLst>
          </p:cNvPr>
          <p:cNvGrpSpPr/>
          <p:nvPr/>
        </p:nvGrpSpPr>
        <p:grpSpPr>
          <a:xfrm>
            <a:off x="9919189" y="1572333"/>
            <a:ext cx="1848071" cy="1440965"/>
            <a:chOff x="10004963" y="1883586"/>
            <a:chExt cx="1848071" cy="1440965"/>
          </a:xfrm>
          <a:solidFill>
            <a:schemeClr val="tx1"/>
          </a:solidFill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E35B3E16-550C-8619-8099-7FD3EBD30629}"/>
                </a:ext>
              </a:extLst>
            </p:cNvPr>
            <p:cNvSpPr/>
            <p:nvPr/>
          </p:nvSpPr>
          <p:spPr>
            <a:xfrm>
              <a:off x="10004963" y="1883586"/>
              <a:ext cx="1848071" cy="612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7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K-means</a:t>
              </a:r>
            </a:p>
            <a:p>
              <a:pPr algn="ctr"/>
              <a:r>
                <a:rPr kumimoji="1" lang="ko-KR" altLang="en-US" sz="17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클러스터링</a:t>
              </a:r>
              <a:endParaRPr kumimoji="1" lang="ko-Kore-KR" altLang="en-US" sz="17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B1016CC1-3DFD-19D9-6C42-4094EF2C1203}"/>
                </a:ext>
              </a:extLst>
            </p:cNvPr>
            <p:cNvSpPr/>
            <p:nvPr/>
          </p:nvSpPr>
          <p:spPr>
            <a:xfrm>
              <a:off x="10004963" y="2712551"/>
              <a:ext cx="1848071" cy="612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7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SOM</a:t>
              </a:r>
            </a:p>
            <a:p>
              <a:pPr algn="ctr"/>
              <a:r>
                <a:rPr kumimoji="1" lang="ko-KR" altLang="en-US" sz="1700" b="1" dirty="0"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클러스터링</a:t>
              </a:r>
              <a:endParaRPr kumimoji="1" lang="ko-Kore-KR" altLang="en-US" sz="17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5DCB431A-4E14-BDA6-B312-F0333E519543}"/>
              </a:ext>
            </a:extLst>
          </p:cNvPr>
          <p:cNvSpPr/>
          <p:nvPr/>
        </p:nvSpPr>
        <p:spPr>
          <a:xfrm>
            <a:off x="7659016" y="1531796"/>
            <a:ext cx="1287929" cy="149255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7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정규화</a:t>
            </a:r>
            <a:endParaRPr kumimoji="1" lang="en-US" altLang="ko-KR" sz="17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algn="ctr"/>
            <a:r>
              <a:rPr kumimoji="1" lang="en-US" altLang="ko-KR" sz="1700" b="1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MinMax</a:t>
            </a:r>
            <a:endParaRPr kumimoji="1" lang="en-US" altLang="ko-KR" sz="17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738A326B-B562-EADC-93B3-501ADD49D378}"/>
              </a:ext>
            </a:extLst>
          </p:cNvPr>
          <p:cNvSpPr/>
          <p:nvPr/>
        </p:nvSpPr>
        <p:spPr>
          <a:xfrm>
            <a:off x="6881349" y="2113278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오른쪽 화살표[R] 62">
            <a:extLst>
              <a:ext uri="{FF2B5EF4-FFF2-40B4-BE49-F238E27FC236}">
                <a16:creationId xmlns:a16="http://schemas.microsoft.com/office/drawing/2014/main" id="{65E94000-B0CB-C3B3-CFC3-8952157637A8}"/>
              </a:ext>
            </a:extLst>
          </p:cNvPr>
          <p:cNvSpPr/>
          <p:nvPr/>
        </p:nvSpPr>
        <p:spPr>
          <a:xfrm>
            <a:off x="9134462" y="2113570"/>
            <a:ext cx="597210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69115694-2AB9-B156-10AC-7CDF184A7970}"/>
              </a:ext>
            </a:extLst>
          </p:cNvPr>
          <p:cNvSpPr/>
          <p:nvPr/>
        </p:nvSpPr>
        <p:spPr>
          <a:xfrm>
            <a:off x="963611" y="3364428"/>
            <a:ext cx="4646357" cy="2806669"/>
          </a:xfrm>
          <a:prstGeom prst="roundRect">
            <a:avLst>
              <a:gd name="adj" fmla="val 8142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7DDFD990-FA88-3DC9-2B6B-8B33655EB8DF}"/>
              </a:ext>
            </a:extLst>
          </p:cNvPr>
          <p:cNvSpPr>
            <a:spLocks/>
          </p:cNvSpPr>
          <p:nvPr/>
        </p:nvSpPr>
        <p:spPr>
          <a:xfrm>
            <a:off x="1173694" y="3129514"/>
            <a:ext cx="1440000" cy="39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K-means</a:t>
            </a:r>
            <a:endParaRPr kumimoji="1" lang="ko-Kore-KR" altLang="en-US" sz="17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7FF9BB2-E482-2EFC-98C5-32C590DB8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88" y="3573790"/>
            <a:ext cx="3564916" cy="16200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FAB79B0-E89F-1724-8A42-1546BDDA1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1"/>
          <a:stretch/>
        </p:blipFill>
        <p:spPr>
          <a:xfrm>
            <a:off x="1893694" y="4428392"/>
            <a:ext cx="3570169" cy="1620000"/>
          </a:xfrm>
          <a:prstGeom prst="rect">
            <a:avLst/>
          </a:prstGeom>
        </p:spPr>
      </p:pic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254F21FE-8151-3FB7-64DD-323F2E27A753}"/>
              </a:ext>
            </a:extLst>
          </p:cNvPr>
          <p:cNvSpPr/>
          <p:nvPr/>
        </p:nvSpPr>
        <p:spPr>
          <a:xfrm>
            <a:off x="5820051" y="3364428"/>
            <a:ext cx="5943679" cy="2806670"/>
          </a:xfrm>
          <a:prstGeom prst="roundRect">
            <a:avLst>
              <a:gd name="adj" fmla="val 8142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273EC203-6EE3-B611-D9D7-A9818A9F8FEE}"/>
              </a:ext>
            </a:extLst>
          </p:cNvPr>
          <p:cNvSpPr/>
          <p:nvPr/>
        </p:nvSpPr>
        <p:spPr>
          <a:xfrm>
            <a:off x="6038559" y="3165524"/>
            <a:ext cx="1440000" cy="3978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SOM</a:t>
            </a:r>
            <a:endParaRPr kumimoji="1" lang="ko-Kore-KR" altLang="en-US" sz="17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0A0368-9F64-D1F9-94B8-A3059A08B7F8}"/>
              </a:ext>
            </a:extLst>
          </p:cNvPr>
          <p:cNvSpPr txBox="1"/>
          <p:nvPr/>
        </p:nvSpPr>
        <p:spPr>
          <a:xfrm>
            <a:off x="6038559" y="5317922"/>
            <a:ext cx="5408338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라인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plot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에서 </a:t>
            </a:r>
            <a:r>
              <a:rPr kumimoji="1" lang="en-US" altLang="ko-KR" sz="15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n_cluster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25</a:t>
            </a:r>
            <a:r>
              <a:rPr kumimoji="1" lang="ko-KR" altLang="en-US" sz="15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부터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수렴하는 경향</a:t>
            </a:r>
            <a:endParaRPr kumimoji="1" lang="en-US" altLang="ko-KR" sz="15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n_cluster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25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 지점의 </a:t>
            </a:r>
            <a:r>
              <a:rPr kumimoji="1" lang="en-US" altLang="ko-KR" sz="15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qe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값이 최소인 파라미터를 탐색</a:t>
            </a:r>
            <a:endParaRPr kumimoji="1" lang="en-US" altLang="ko-KR" sz="15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ore-KR" sz="4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mapsize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5x5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sigma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0.8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lr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0.3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5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랜덤 시작점</a:t>
            </a:r>
            <a:endParaRPr lang="ko-Kore-KR" altLang="en-US" sz="1500" b="1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C38DF940-AA23-E6F4-287E-AE56221760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4" t="-2777" b="-1"/>
          <a:stretch/>
        </p:blipFill>
        <p:spPr>
          <a:xfrm>
            <a:off x="1050187" y="2445807"/>
            <a:ext cx="5552627" cy="5255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0036793-26F1-5457-8441-C347C09C6967}"/>
              </a:ext>
            </a:extLst>
          </p:cNvPr>
          <p:cNvSpPr txBox="1"/>
          <p:nvPr/>
        </p:nvSpPr>
        <p:spPr>
          <a:xfrm>
            <a:off x="1893694" y="6342359"/>
            <a:ext cx="9002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실루엣 계수가 낮고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분포가 일정하지 않은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K-means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보다 분포가 고른 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SOM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모델 선정</a:t>
            </a:r>
            <a:endParaRPr lang="ko-Kore-KR" altLang="en-US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76" name="shape1029">
            <a:extLst>
              <a:ext uri="{FF2B5EF4-FFF2-40B4-BE49-F238E27FC236}">
                <a16:creationId xmlns:a16="http://schemas.microsoft.com/office/drawing/2014/main" id="{83683215-D6F2-CCA3-0C80-3532D6AC1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8558" y="3590241"/>
            <a:ext cx="3537241" cy="1691726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3B73B741-57C3-316E-81B9-826FEA7EA8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268"/>
          <a:stretch/>
        </p:blipFill>
        <p:spPr>
          <a:xfrm>
            <a:off x="7918418" y="3726011"/>
            <a:ext cx="3734927" cy="1240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82149-6B1E-8E42-183D-BCDD6CC7544A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321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7367BF-B162-2C07-0FD2-0162D8C8A7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0" y="1047600"/>
            <a:ext cx="6127200" cy="4762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A29C5-581C-0BD7-6E8A-057EFDAB65C5}"/>
              </a:ext>
            </a:extLst>
          </p:cNvPr>
          <p:cNvSpPr/>
          <p:nvPr/>
        </p:nvSpPr>
        <p:spPr>
          <a:xfrm>
            <a:off x="0" y="0"/>
            <a:ext cx="628650" cy="6858001"/>
          </a:xfrm>
          <a:prstGeom prst="rect">
            <a:avLst/>
          </a:prstGeom>
          <a:solidFill>
            <a:srgbClr val="FF79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7394A7-3C95-2F53-D179-E9F5D20D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20" y="386558"/>
            <a:ext cx="551165" cy="5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371E393-1787-6B7A-6A56-DEAA648B7574}"/>
              </a:ext>
            </a:extLst>
          </p:cNvPr>
          <p:cNvSpPr/>
          <p:nvPr/>
        </p:nvSpPr>
        <p:spPr>
          <a:xfrm>
            <a:off x="359456" y="386900"/>
            <a:ext cx="1985964" cy="55082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W2V SOM</a:t>
            </a:r>
            <a:endParaRPr kumimoji="1" lang="ko-Kore-KR" altLang="en-US" sz="2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07D007-1196-7CD2-E61F-20AAE7553B38}"/>
              </a:ext>
            </a:extLst>
          </p:cNvPr>
          <p:cNvSpPr txBox="1"/>
          <p:nvPr/>
        </p:nvSpPr>
        <p:spPr>
          <a:xfrm>
            <a:off x="972061" y="5941060"/>
            <a:ext cx="9903565" cy="667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’</a:t>
            </a:r>
            <a:r>
              <a:rPr kumimoji="1" lang="ko-KR" altLang="en-US" sz="1300" dirty="0">
                <a:solidFill>
                  <a:srgbClr val="ED7D3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관심분야</a:t>
            </a:r>
            <a:r>
              <a:rPr kumimoji="1" lang="en-US" altLang="ko-KR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’</a:t>
            </a:r>
            <a:r>
              <a:rPr kumimoji="1" lang="ko-KR" altLang="en-US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란</a:t>
            </a:r>
            <a:r>
              <a:rPr kumimoji="1" lang="en-US" altLang="ko-KR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?</a:t>
            </a:r>
            <a:r>
              <a:rPr kumimoji="1" lang="ko-KR" altLang="en-US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 구매한 상품 뿐만 아니라 클릭한 상품도 포함한 정보</a:t>
            </a:r>
            <a:endParaRPr kumimoji="1" lang="en-US" altLang="ko-KR" sz="1300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관심분야에서 </a:t>
            </a:r>
            <a:r>
              <a:rPr kumimoji="1" lang="en-US" altLang="ko-KR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’</a:t>
            </a:r>
            <a:r>
              <a:rPr kumimoji="1" lang="ko-KR" altLang="en-US" sz="1300" dirty="0">
                <a:solidFill>
                  <a:srgbClr val="ED7D3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순수</a:t>
            </a:r>
            <a:r>
              <a:rPr kumimoji="1" lang="en-US" altLang="ko-KR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’</a:t>
            </a:r>
            <a:r>
              <a:rPr kumimoji="1" lang="ko-KR" altLang="en-US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란</a:t>
            </a:r>
            <a:r>
              <a:rPr kumimoji="1" lang="en-US" altLang="ko-KR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?</a:t>
            </a:r>
            <a:r>
              <a:rPr kumimoji="1" lang="ko-KR" altLang="en-US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 매출비중의 </a:t>
            </a:r>
            <a:r>
              <a:rPr kumimoji="1" lang="en-US" altLang="ko-KR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75%</a:t>
            </a:r>
            <a:r>
              <a:rPr kumimoji="1" lang="ko-KR" altLang="en-US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이상</a:t>
            </a:r>
            <a:r>
              <a:rPr kumimoji="1" lang="en-US" altLang="ko-KR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,</a:t>
            </a:r>
            <a:r>
              <a:rPr kumimoji="1" lang="ko-KR" altLang="en-US" sz="1300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 클릭에서도 유사한 비율로 등장한 경우</a:t>
            </a:r>
            <a:endParaRPr lang="ko-Kore-KR" altLang="en-US" sz="1300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46694E-F79A-EC8A-FC35-22635CA6C8C9}"/>
              </a:ext>
            </a:extLst>
          </p:cNvPr>
          <p:cNvSpPr txBox="1"/>
          <p:nvPr/>
        </p:nvSpPr>
        <p:spPr>
          <a:xfrm>
            <a:off x="6096000" y="692985"/>
            <a:ext cx="2097049" cy="323165"/>
          </a:xfrm>
          <a:prstGeom prst="rect">
            <a:avLst/>
          </a:prstGeom>
          <a:solidFill>
            <a:srgbClr val="14346A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주변의 군집과 매우 다름</a:t>
            </a:r>
            <a:endParaRPr kumimoji="1" lang="en-US" altLang="ko-Kore-KR" sz="1500" b="1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0AF816-68A1-DDBC-A48B-DB221196D7F4}"/>
              </a:ext>
            </a:extLst>
          </p:cNvPr>
          <p:cNvSpPr txBox="1"/>
          <p:nvPr/>
        </p:nvSpPr>
        <p:spPr>
          <a:xfrm>
            <a:off x="6096000" y="5601697"/>
            <a:ext cx="1871025" cy="323165"/>
          </a:xfrm>
          <a:prstGeom prst="rect">
            <a:avLst/>
          </a:prstGeom>
          <a:solidFill>
            <a:srgbClr val="D8E5F2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n w="3175">
                  <a:noFill/>
                </a:ln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주변의 군집과 유사함</a:t>
            </a:r>
            <a:endParaRPr kumimoji="1" lang="en-US" altLang="ko-Kore-KR" sz="1500" b="1" dirty="0">
              <a:ln w="3175">
                <a:noFill/>
              </a:ln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F94F68-7290-DAAD-3451-69957A3AFB8F}"/>
              </a:ext>
            </a:extLst>
          </p:cNvPr>
          <p:cNvSpPr txBox="1"/>
          <p:nvPr/>
        </p:nvSpPr>
        <p:spPr>
          <a:xfrm>
            <a:off x="9869274" y="2518101"/>
            <a:ext cx="1500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활동 시간대</a:t>
            </a:r>
            <a:endParaRPr lang="ko-Kore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5EB24A-06B1-7EC7-7DD8-EACE617CB146}"/>
              </a:ext>
            </a:extLst>
          </p:cNvPr>
          <p:cNvSpPr txBox="1"/>
          <p:nvPr/>
        </p:nvSpPr>
        <p:spPr>
          <a:xfrm>
            <a:off x="9895723" y="3586340"/>
            <a:ext cx="212697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rgbClr val="009F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3000</a:t>
            </a:r>
            <a:r>
              <a:rPr kumimoji="1" lang="ko-KR" altLang="en-US" sz="2000" b="1" dirty="0">
                <a:solidFill>
                  <a:srgbClr val="009FE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원 미만</a:t>
            </a:r>
            <a:endParaRPr kumimoji="1" lang="en-US" altLang="ko-KR" sz="2000" b="1" dirty="0">
              <a:solidFill>
                <a:srgbClr val="009FEC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2000" b="1" dirty="0">
                <a:solidFill>
                  <a:srgbClr val="F6E70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3000</a:t>
            </a:r>
            <a:r>
              <a:rPr kumimoji="1" lang="ko-KR" altLang="en-US" sz="2000" b="1" dirty="0">
                <a:solidFill>
                  <a:srgbClr val="F6E70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2000" b="1" dirty="0">
                <a:solidFill>
                  <a:srgbClr val="F6E70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~</a:t>
            </a:r>
            <a:r>
              <a:rPr kumimoji="1" lang="ko-KR" altLang="en-US" sz="2000" b="1" dirty="0">
                <a:solidFill>
                  <a:srgbClr val="F6E70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2000" b="1" dirty="0">
                <a:solidFill>
                  <a:srgbClr val="F6E70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8000</a:t>
            </a:r>
            <a:r>
              <a:rPr kumimoji="1" lang="ko-KR" altLang="en-US" sz="2000" b="1" dirty="0">
                <a:solidFill>
                  <a:srgbClr val="F6E70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원</a:t>
            </a:r>
            <a:endParaRPr kumimoji="1" lang="en-US" altLang="ko-KR" sz="2000" b="1" dirty="0">
              <a:solidFill>
                <a:srgbClr val="F6E70A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2000" b="1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8000</a:t>
            </a:r>
            <a:r>
              <a:rPr kumimoji="1" lang="ko-KR" altLang="en-US" sz="2000" b="1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원 이상</a:t>
            </a:r>
            <a:endParaRPr kumimoji="1" lang="en-US" altLang="ko-KR" sz="2000" b="1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0ADEF19-1AA0-FF9C-E730-66A52DA78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296" y="2910191"/>
            <a:ext cx="1347335" cy="519838"/>
          </a:xfrm>
          <a:prstGeom prst="rect">
            <a:avLst/>
          </a:prstGeom>
        </p:spPr>
      </p:pic>
      <p:sp>
        <p:nvSpPr>
          <p:cNvPr id="45" name="육각형[H] 44">
            <a:extLst>
              <a:ext uri="{FF2B5EF4-FFF2-40B4-BE49-F238E27FC236}">
                <a16:creationId xmlns:a16="http://schemas.microsoft.com/office/drawing/2014/main" id="{C94748A4-E75C-E045-70E0-62508B8F9AD7}"/>
              </a:ext>
            </a:extLst>
          </p:cNvPr>
          <p:cNvSpPr>
            <a:spLocks noChangeAspect="1"/>
          </p:cNvSpPr>
          <p:nvPr/>
        </p:nvSpPr>
        <p:spPr>
          <a:xfrm rot="5400000">
            <a:off x="7180870" y="2367681"/>
            <a:ext cx="1941462" cy="1700194"/>
          </a:xfrm>
          <a:prstGeom prst="hexagon">
            <a:avLst/>
          </a:prstGeom>
          <a:solidFill>
            <a:srgbClr val="A6C6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13CD63-FB96-7A4D-3131-27EAAAB4C4AA}"/>
              </a:ext>
            </a:extLst>
          </p:cNvPr>
          <p:cNvSpPr txBox="1"/>
          <p:nvPr/>
        </p:nvSpPr>
        <p:spPr>
          <a:xfrm>
            <a:off x="7430891" y="2887430"/>
            <a:ext cx="14414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구매그룹</a:t>
            </a:r>
            <a:endParaRPr kumimoji="1" lang="en-US" altLang="ko-Kore-KR" sz="25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ACD1B8-AF64-7953-4D48-D1B86C6FD5A7}"/>
              </a:ext>
            </a:extLst>
          </p:cNvPr>
          <p:cNvSpPr txBox="1"/>
          <p:nvPr/>
        </p:nvSpPr>
        <p:spPr>
          <a:xfrm>
            <a:off x="7652625" y="3291749"/>
            <a:ext cx="10070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관심 분야</a:t>
            </a:r>
            <a:endParaRPr kumimoji="1" lang="en-US" altLang="ko-Kore-KR" sz="15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1408C6-848D-CCB9-97AB-4DB7B257522E}"/>
              </a:ext>
            </a:extLst>
          </p:cNvPr>
          <p:cNvSpPr txBox="1"/>
          <p:nvPr/>
        </p:nvSpPr>
        <p:spPr>
          <a:xfrm>
            <a:off x="7788360" y="3548502"/>
            <a:ext cx="1196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b="1" dirty="0">
                <a:latin typeface="BM DoHyeon OTF" panose="020B0600000101010101" pitchFamily="34" charset="-127"/>
                <a:ea typeface="BM DoHyeon OTF" panose="020B0600000101010101" pitchFamily="34" charset="-127"/>
                <a:cs typeface="KOTRA HOPE" panose="020B0600000101010101" pitchFamily="34" charset="-127"/>
              </a:rPr>
              <a:t>평균 구매액</a:t>
            </a:r>
            <a:endParaRPr kumimoji="1" lang="en-US" altLang="ko-Kore-KR" sz="1500" b="1" dirty="0">
              <a:latin typeface="BM DoHyeon OTF" panose="020B0600000101010101" pitchFamily="34" charset="-127"/>
              <a:ea typeface="BM DoHyeon OTF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36C73A7-3963-04FC-D847-175CCFC542F4}"/>
              </a:ext>
            </a:extLst>
          </p:cNvPr>
          <p:cNvSpPr/>
          <p:nvPr/>
        </p:nvSpPr>
        <p:spPr>
          <a:xfrm>
            <a:off x="7397455" y="2412322"/>
            <a:ext cx="802064" cy="4301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130CCB9C-040F-4063-FE76-21B6E112D295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8199519" y="2627391"/>
            <a:ext cx="1604243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94D2757-A0C1-DBB1-5830-082BB2BBD85F}"/>
              </a:ext>
            </a:extLst>
          </p:cNvPr>
          <p:cNvCxnSpPr>
            <a:cxnSpLocks/>
          </p:cNvCxnSpPr>
          <p:nvPr/>
        </p:nvCxnSpPr>
        <p:spPr>
          <a:xfrm>
            <a:off x="9001698" y="3710084"/>
            <a:ext cx="900000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788D2B-F26F-3C22-2174-ECC34C9B01D7}"/>
              </a:ext>
            </a:extLst>
          </p:cNvPr>
          <p:cNvSpPr txBox="1"/>
          <p:nvPr/>
        </p:nvSpPr>
        <p:spPr>
          <a:xfrm>
            <a:off x="29631" y="4441905"/>
            <a:ext cx="569387" cy="22339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kumimoji="1" lang="ko-KR" altLang="en-US" sz="25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군 집 화   추 천</a:t>
            </a:r>
            <a:endParaRPr kumimoji="1" lang="en-US" altLang="ko-KR" sz="25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815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4416</TotalTime>
  <Words>1758</Words>
  <Application>Microsoft Office PowerPoint</Application>
  <PresentationFormat>와이드스크린</PresentationFormat>
  <Paragraphs>635</Paragraphs>
  <Slides>36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BM DoHyeon OTF</vt:lpstr>
      <vt:lpstr>Gmarket Sans TTF Bold</vt:lpstr>
      <vt:lpstr>Gmarket Sans TTF Medium</vt:lpstr>
      <vt:lpstr>Microsoft GothicNeo</vt:lpstr>
      <vt:lpstr>NanumSquareOTF Bold</vt:lpstr>
      <vt:lpstr>NanumSquareOTF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 페이지.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이도은</dc:creator>
  <cp:lastModifiedBy>정재형</cp:lastModifiedBy>
  <cp:revision>2959</cp:revision>
  <dcterms:created xsi:type="dcterms:W3CDTF">2022-08-04T02:09:56Z</dcterms:created>
  <dcterms:modified xsi:type="dcterms:W3CDTF">2022-08-19T08:25:30Z</dcterms:modified>
</cp:coreProperties>
</file>